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2" r:id="rId1"/>
  </p:sldMasterIdLst>
  <p:notesMasterIdLst>
    <p:notesMasterId r:id="rId18"/>
  </p:notesMasterIdLst>
  <p:sldIdLst>
    <p:sldId id="462" r:id="rId2"/>
    <p:sldId id="466" r:id="rId3"/>
    <p:sldId id="258" r:id="rId4"/>
    <p:sldId id="259" r:id="rId5"/>
    <p:sldId id="260" r:id="rId6"/>
    <p:sldId id="263" r:id="rId7"/>
    <p:sldId id="264" r:id="rId8"/>
    <p:sldId id="265" r:id="rId9"/>
    <p:sldId id="463" r:id="rId10"/>
    <p:sldId id="464" r:id="rId11"/>
    <p:sldId id="266" r:id="rId12"/>
    <p:sldId id="267" r:id="rId13"/>
    <p:sldId id="268" r:id="rId14"/>
    <p:sldId id="269" r:id="rId15"/>
    <p:sldId id="270" r:id="rId16"/>
    <p:sldId id="271" r:id="rId17"/>
  </p:sldIdLst>
  <p:sldSz cx="12192000" cy="6858000"/>
  <p:notesSz cx="6858000" cy="9144000"/>
  <p:embeddedFontLst>
    <p:embeddedFont>
      <p:font typeface="Open Sans" panose="020B0606030504020204" pitchFamily="3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27">
          <p15:clr>
            <a:srgbClr val="747775"/>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56" y="96"/>
      </p:cViewPr>
      <p:guideLst>
        <p:guide pos="227"/>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cdn.unifrog.org/video/u6p771n5f6/720.mp4"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unifrog.org/placement/guides"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Google Shape;64;gce2b4c9969_0_0:notes">
            <a:extLst>
              <a:ext uri="{FF2B5EF4-FFF2-40B4-BE49-F238E27FC236}">
                <a16:creationId xmlns:a16="http://schemas.microsoft.com/office/drawing/2014/main" id="{FFD92400-5AEA-5D14-2386-8B890342DE93}"/>
              </a:ext>
            </a:extLst>
          </p:cNvPr>
          <p:cNvSpPr>
            <a:spLocks noGrp="1" noRot="1" noChangeAspect="1"/>
          </p:cNvSpPr>
          <p:nvPr>
            <p:ph type="sldImg"/>
          </p:nvPr>
        </p:nvSpPr>
        <p:spPr>
          <a:xfrm>
            <a:off x="381000" y="685800"/>
            <a:ext cx="6096000" cy="3429000"/>
          </a:xfrm>
        </p:spPr>
      </p:sp>
      <p:sp>
        <p:nvSpPr>
          <p:cNvPr id="3" name="Google Shape;65;gce2b4c9969_0_0:notes">
            <a:extLst>
              <a:ext uri="{FF2B5EF4-FFF2-40B4-BE49-F238E27FC236}">
                <a16:creationId xmlns:a16="http://schemas.microsoft.com/office/drawing/2014/main" id="{FEA022F5-FF9F-FDE7-1DAC-2B74B81463AE}"/>
              </a:ext>
            </a:extLst>
          </p:cNvPr>
          <p:cNvSpPr txBox="1">
            <a:spLocks noGrp="1"/>
          </p:cNvSpPr>
          <p:nvPr>
            <p:ph type="body" sz="quarter" idx="1"/>
          </p:nvPr>
        </p:nvSpPr>
        <p:spPr>
          <a:xfrm>
            <a:off x="685800" y="4343400"/>
            <a:ext cx="5486400" cy="4114800"/>
          </a:xfrm>
        </p:spPr>
        <p:txBody>
          <a:bodyPr lIns="91421" tIns="91421" rIns="91421" bIns="91421"/>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38d80245d8f_2_1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g38d80245d8f_2_17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sz="1200" u="sng">
                <a:latin typeface="Open Sans"/>
                <a:ea typeface="Open Sans"/>
                <a:cs typeface="Open Sans"/>
                <a:sym typeface="Open Sans"/>
              </a:rPr>
              <a:t>Teacher’s notes:</a:t>
            </a:r>
            <a:endParaRPr>
              <a:latin typeface="Open Sans"/>
              <a:ea typeface="Open Sans"/>
              <a:cs typeface="Open Sans"/>
              <a:sym typeface="Open Sans"/>
            </a:endParaRPr>
          </a:p>
          <a:p>
            <a:pPr marL="0" lvl="0" indent="0" algn="l" rtl="0">
              <a:spcBef>
                <a:spcPts val="0"/>
              </a:spcBef>
              <a:spcAft>
                <a:spcPts val="0"/>
              </a:spcAft>
              <a:buNone/>
            </a:pPr>
            <a:endParaRPr sz="1200" u="sng">
              <a:latin typeface="Open Sans"/>
              <a:ea typeface="Open Sans"/>
              <a:cs typeface="Open Sans"/>
              <a:sym typeface="Open Sans"/>
            </a:endParaRPr>
          </a:p>
          <a:p>
            <a:pPr marL="457200" lvl="0" indent="-304800" algn="l" rtl="0">
              <a:spcBef>
                <a:spcPts val="0"/>
              </a:spcBef>
              <a:spcAft>
                <a:spcPts val="0"/>
              </a:spcAft>
              <a:buClr>
                <a:schemeClr val="dk1"/>
              </a:buClr>
              <a:buSzPts val="1200"/>
              <a:buFont typeface="Open Sans"/>
              <a:buChar char="•"/>
            </a:pPr>
            <a:r>
              <a:rPr lang="en" sz="1200" b="1">
                <a:solidFill>
                  <a:schemeClr val="dk1"/>
                </a:solidFill>
                <a:latin typeface="Open Sans"/>
                <a:ea typeface="Open Sans"/>
                <a:cs typeface="Open Sans"/>
                <a:sym typeface="Open Sans"/>
              </a:rPr>
              <a:t>If your school/college is using welcome email method to set up their own passwords, deliver slides 8-21. </a:t>
            </a:r>
            <a:endParaRPr sz="1200" b="1">
              <a:solidFill>
                <a:schemeClr val="dk1"/>
              </a:solidFill>
              <a:latin typeface="Open Sans"/>
              <a:ea typeface="Open Sans"/>
              <a:cs typeface="Open Sans"/>
              <a:sym typeface="Open Sans"/>
            </a:endParaRPr>
          </a:p>
          <a:p>
            <a:pPr marL="457200" lvl="0" indent="-304800" algn="l" rtl="0">
              <a:spcBef>
                <a:spcPts val="0"/>
              </a:spcBef>
              <a:spcAft>
                <a:spcPts val="0"/>
              </a:spcAft>
              <a:buClr>
                <a:schemeClr val="dk1"/>
              </a:buClr>
              <a:buSzPts val="1200"/>
              <a:buFont typeface="Open Sans"/>
              <a:buChar char="•"/>
            </a:pPr>
            <a:r>
              <a:rPr lang="en" sz="1200" b="1">
                <a:solidFill>
                  <a:schemeClr val="dk1"/>
                </a:solidFill>
                <a:latin typeface="Open Sans"/>
                <a:ea typeface="Open Sans"/>
                <a:cs typeface="Open Sans"/>
                <a:sym typeface="Open Sans"/>
              </a:rPr>
              <a:t>If your school/college has single sign-on (SSO) set up, students will be able to log in straight away via Google or Microsoft accounts. Deliver slides 23-36.</a:t>
            </a:r>
            <a:endParaRPr sz="1200" b="1">
              <a:solidFill>
                <a:schemeClr val="dk1"/>
              </a:solidFill>
              <a:latin typeface="Open Sans"/>
              <a:ea typeface="Open Sans"/>
              <a:cs typeface="Open Sans"/>
              <a:sym typeface="Open Sans"/>
            </a:endParaRPr>
          </a:p>
          <a:p>
            <a:pPr marL="457200" lvl="0" indent="-304800" algn="l" rtl="0">
              <a:spcBef>
                <a:spcPts val="0"/>
              </a:spcBef>
              <a:spcAft>
                <a:spcPts val="0"/>
              </a:spcAft>
              <a:buClr>
                <a:schemeClr val="dk1"/>
              </a:buClr>
              <a:buSzPts val="1200"/>
              <a:buFont typeface="Open Sans"/>
              <a:buChar char="•"/>
            </a:pPr>
            <a:r>
              <a:rPr lang="en" sz="1200" b="1">
                <a:solidFill>
                  <a:schemeClr val="dk1"/>
                </a:solidFill>
                <a:latin typeface="Open Sans"/>
                <a:ea typeface="Open Sans"/>
                <a:cs typeface="Open Sans"/>
                <a:sym typeface="Open Sans"/>
              </a:rPr>
              <a:t>If your school/college is using the temporary password method, deliver slides 38-51.</a:t>
            </a:r>
            <a:endParaRPr sz="1200" b="1">
              <a:solidFill>
                <a:schemeClr val="dk1"/>
              </a:solidFill>
              <a:latin typeface="Open Sans"/>
              <a:ea typeface="Open Sans"/>
              <a:cs typeface="Open Sans"/>
              <a:sym typeface="Open Sans"/>
            </a:endParaRPr>
          </a:p>
          <a:p>
            <a:pPr marL="0" lvl="0" indent="0" algn="l" rtl="0">
              <a:spcBef>
                <a:spcPts val="0"/>
              </a:spcBef>
              <a:spcAft>
                <a:spcPts val="0"/>
              </a:spcAft>
              <a:buClr>
                <a:schemeClr val="dk1"/>
              </a:buClr>
              <a:buSzPts val="1200"/>
              <a:buFont typeface="Arial"/>
              <a:buNone/>
            </a:pPr>
            <a:endParaRPr sz="1200" u="none">
              <a:latin typeface="Open Sans"/>
              <a:ea typeface="Open Sans"/>
              <a:cs typeface="Open Sans"/>
              <a:sym typeface="Open Sans"/>
            </a:endParaRPr>
          </a:p>
          <a:p>
            <a:pPr marL="0" lvl="0" indent="0" algn="l" rtl="0">
              <a:spcBef>
                <a:spcPts val="0"/>
              </a:spcBef>
              <a:spcAft>
                <a:spcPts val="0"/>
              </a:spcAft>
              <a:buClr>
                <a:schemeClr val="dk1"/>
              </a:buClr>
              <a:buSzPts val="1200"/>
              <a:buFont typeface="Arial"/>
              <a:buNone/>
            </a:pPr>
            <a:r>
              <a:rPr lang="en" sz="1200" u="sng">
                <a:latin typeface="Open Sans"/>
                <a:ea typeface="Open Sans"/>
                <a:cs typeface="Open Sans"/>
                <a:sym typeface="Open Sans"/>
              </a:rPr>
              <a:t>Creating a password:</a:t>
            </a:r>
            <a:endParaRPr sz="1200" u="sng">
              <a:latin typeface="Open Sans"/>
              <a:ea typeface="Open Sans"/>
              <a:cs typeface="Open Sans"/>
              <a:sym typeface="Open Sans"/>
            </a:endParaRPr>
          </a:p>
          <a:p>
            <a:pPr marL="0" lvl="0" indent="0" algn="l" rtl="0">
              <a:spcBef>
                <a:spcPts val="0"/>
              </a:spcBef>
              <a:spcAft>
                <a:spcPts val="0"/>
              </a:spcAft>
              <a:buClr>
                <a:schemeClr val="dk1"/>
              </a:buClr>
              <a:buSzPts val="1200"/>
              <a:buFont typeface="Arial"/>
              <a:buNone/>
            </a:pPr>
            <a:r>
              <a:rPr lang="en" sz="1200" u="none">
                <a:latin typeface="Open Sans"/>
                <a:ea typeface="Open Sans"/>
                <a:cs typeface="Open Sans"/>
                <a:sym typeface="Open Sans"/>
              </a:rPr>
              <a:t>Encourage students to make a note of their Unifrog password.</a:t>
            </a:r>
            <a:endParaRPr sz="1200" u="none">
              <a:latin typeface="Open Sans"/>
              <a:ea typeface="Open Sans"/>
              <a:cs typeface="Open Sans"/>
              <a:sym typeface="Open Sans"/>
            </a:endParaRPr>
          </a:p>
          <a:p>
            <a:pPr marL="0" lvl="0" indent="0" algn="l" rtl="0">
              <a:spcBef>
                <a:spcPts val="0"/>
              </a:spcBef>
              <a:spcAft>
                <a:spcPts val="0"/>
              </a:spcAft>
              <a:buClr>
                <a:schemeClr val="dk1"/>
              </a:buClr>
              <a:buSzPts val="1200"/>
              <a:buFont typeface="Arial"/>
              <a:buNone/>
            </a:pPr>
            <a:endParaRPr sz="1200" u="none">
              <a:latin typeface="Open Sans"/>
              <a:ea typeface="Open Sans"/>
              <a:cs typeface="Open Sans"/>
              <a:sym typeface="Open Sans"/>
            </a:endParaRPr>
          </a:p>
        </p:txBody>
      </p:sp>
      <p:sp>
        <p:nvSpPr>
          <p:cNvPr id="410" name="Google Shape;410;g38d80245d8f_2_17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1"/>
              </a:buClr>
              <a:buSzPts val="1800"/>
              <a:buFont typeface="Open Sans"/>
              <a:buNone/>
            </a:pPr>
            <a:r>
              <a:rPr lang="en-GB" sz="1800">
                <a:latin typeface="Open Sans"/>
                <a:ea typeface="Open Sans"/>
                <a:cs typeface="Open Sans"/>
                <a:sym typeface="Open Sans"/>
              </a:rPr>
              <a:t>Encourage students to come up with their own ideas of what work experience is and why it’s important. If you’re giving this presentation in an assembly, students could discuss with those sitting around them first.</a:t>
            </a:r>
            <a:endParaRPr/>
          </a:p>
        </p:txBody>
      </p:sp>
      <p:sp>
        <p:nvSpPr>
          <p:cNvPr id="250" name="Google Shape;250;p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0" name="Google Shape;270;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1"/>
              </a:buClr>
              <a:buSzPts val="1800"/>
              <a:buFont typeface="Open Sans"/>
              <a:buNone/>
            </a:pPr>
            <a:r>
              <a:rPr lang="en-GB" sz="1800">
                <a:latin typeface="Open Sans"/>
                <a:ea typeface="Open Sans"/>
                <a:cs typeface="Open Sans"/>
                <a:sym typeface="Open Sans"/>
              </a:rPr>
              <a:t>Each question is animated to disappear and reveal suggested answers beneath.</a:t>
            </a:r>
            <a:endParaRPr/>
          </a:p>
        </p:txBody>
      </p:sp>
      <p:sp>
        <p:nvSpPr>
          <p:cNvPr id="271" name="Google Shape;271;p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8" name="Google Shape;288;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Arial"/>
              <a:buNone/>
            </a:pPr>
            <a:r>
              <a:rPr lang="en-GB" sz="1800" u="sng">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1"/>
              </a:buClr>
              <a:buSzPts val="1800"/>
              <a:buFont typeface="Open Sans"/>
              <a:buNone/>
            </a:pPr>
            <a:r>
              <a:rPr lang="en-GB" sz="1800">
                <a:latin typeface="Open Sans"/>
                <a:ea typeface="Open Sans"/>
                <a:cs typeface="Open Sans"/>
                <a:sym typeface="Open Sans"/>
              </a:rPr>
              <a:t>This is Unifrog’s example of a teacher’s experience of work experience when they were at school. You have two slides where your teachers can share their own experiences. You can add more examples by duplicating the slide.</a:t>
            </a:r>
            <a:endParaRPr/>
          </a:p>
          <a:p>
            <a:pPr marL="0" lvl="0" indent="0" algn="l" rtl="0">
              <a:lnSpc>
                <a:spcPct val="100000"/>
              </a:lnSpc>
              <a:spcBef>
                <a:spcPts val="0"/>
              </a:spcBef>
              <a:spcAft>
                <a:spcPts val="0"/>
              </a:spcAft>
              <a:buClr>
                <a:schemeClr val="dk1"/>
              </a:buClr>
              <a:buSzPts val="1800"/>
              <a:buFont typeface="Open Sans"/>
              <a:buNone/>
            </a:pPr>
            <a:endParaRPr sz="1800" u="sng">
              <a:solidFill>
                <a:srgbClr val="000000"/>
              </a:solidFill>
              <a:latin typeface="Open Sans"/>
              <a:ea typeface="Open Sans"/>
              <a:cs typeface="Open Sans"/>
              <a:sym typeface="Open Sans"/>
            </a:endParaRPr>
          </a:p>
        </p:txBody>
      </p:sp>
      <p:sp>
        <p:nvSpPr>
          <p:cNvPr id="289" name="Google Shape;289;p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SzPts val="1800"/>
              <a:buNone/>
            </a:pPr>
            <a:r>
              <a:rPr lang="en-GB" sz="1800">
                <a:latin typeface="Open Sans"/>
                <a:ea typeface="Open Sans"/>
                <a:cs typeface="Open Sans"/>
                <a:sym typeface="Open Sans"/>
              </a:rPr>
              <a:t>Add in relevant examples where the red text is.</a:t>
            </a:r>
            <a:endParaRPr sz="1800">
              <a:latin typeface="Open Sans"/>
              <a:ea typeface="Open Sans"/>
              <a:cs typeface="Open Sans"/>
              <a:sym typeface="Open Sans"/>
            </a:endParaRPr>
          </a:p>
          <a:p>
            <a:pPr marL="0" lvl="0" indent="0" algn="l" rtl="0">
              <a:lnSpc>
                <a:spcPct val="100000"/>
              </a:lnSpc>
              <a:spcBef>
                <a:spcPts val="0"/>
              </a:spcBef>
              <a:spcAft>
                <a:spcPts val="0"/>
              </a:spcAft>
              <a:buClr>
                <a:schemeClr val="dk1"/>
              </a:buClr>
              <a:buSzPts val="1800"/>
              <a:buFont typeface="Open Sans"/>
              <a:buNone/>
            </a:pPr>
            <a:r>
              <a:rPr lang="en-GB" sz="1800">
                <a:latin typeface="Open Sans"/>
                <a:ea typeface="Open Sans"/>
                <a:cs typeface="Open Sans"/>
                <a:sym typeface="Open Sans"/>
              </a:rPr>
              <a:t>Some placements need to have Employer’s Liability Insurance. Please stress this to students.</a:t>
            </a:r>
            <a:endParaRPr sz="1800">
              <a:latin typeface="Times New Roman"/>
              <a:ea typeface="Times New Roman"/>
              <a:cs typeface="Times New Roman"/>
              <a:sym typeface="Times New Roman"/>
            </a:endParaRPr>
          </a:p>
        </p:txBody>
      </p:sp>
      <p:sp>
        <p:nvSpPr>
          <p:cNvPr id="319" name="Google Shape;319;p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SzPts val="1800"/>
              <a:buNone/>
            </a:pPr>
            <a:r>
              <a:rPr lang="en-GB" sz="1800">
                <a:latin typeface="Open Sans"/>
                <a:ea typeface="Open Sans"/>
                <a:cs typeface="Open Sans"/>
                <a:sym typeface="Open Sans"/>
              </a:rPr>
              <a:t>You can use this video for a full walkthrough of how students add a placement to the Placements tool: </a:t>
            </a:r>
            <a:r>
              <a:rPr lang="en-GB" sz="1800" u="sng">
                <a:solidFill>
                  <a:schemeClr val="hlink"/>
                </a:solidFill>
                <a:latin typeface="Open Sans"/>
                <a:ea typeface="Open Sans"/>
                <a:cs typeface="Open Sans"/>
                <a:sym typeface="Open Sans"/>
                <a:hlinkClick r:id="rId3"/>
              </a:rPr>
              <a:t>https://cdn.unifrog.org/video/u6p771n5f6/720.mp4</a:t>
            </a:r>
            <a:endParaRPr sz="1800">
              <a:latin typeface="Open Sans"/>
              <a:ea typeface="Open Sans"/>
              <a:cs typeface="Open Sans"/>
              <a:sym typeface="Open Sans"/>
            </a:endParaRPr>
          </a:p>
          <a:p>
            <a:pPr marL="0" lvl="0" indent="0" algn="l" rtl="0">
              <a:lnSpc>
                <a:spcPct val="100000"/>
              </a:lnSpc>
              <a:spcBef>
                <a:spcPts val="0"/>
              </a:spcBef>
              <a:spcAft>
                <a:spcPts val="0"/>
              </a:spcAft>
              <a:buSzPts val="1800"/>
              <a:buNone/>
            </a:pPr>
            <a:r>
              <a:rPr lang="en-GB" sz="1800">
                <a:latin typeface="Open Sans"/>
                <a:ea typeface="Open Sans"/>
                <a:cs typeface="Open Sans"/>
                <a:sym typeface="Open Sans"/>
              </a:rPr>
              <a:t>We’ve shared this link again on slide 12.</a:t>
            </a:r>
            <a:endParaRPr sz="1800">
              <a:latin typeface="Open Sans"/>
              <a:ea typeface="Open Sans"/>
              <a:cs typeface="Open Sans"/>
              <a:sym typeface="Open Sans"/>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p:txBody>
      </p:sp>
      <p:sp>
        <p:nvSpPr>
          <p:cNvPr id="332" name="Google Shape;332;p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0" name="Google Shape;350;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p:txBody>
      </p:sp>
      <p:sp>
        <p:nvSpPr>
          <p:cNvPr id="351" name="Google Shape;351;p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38988f59ee3_2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5" name="Google Shape;365;g38988f59ee3_2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p:txBody>
      </p:sp>
      <p:sp>
        <p:nvSpPr>
          <p:cNvPr id="366" name="Google Shape;366;g38988f59ee3_2_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4" name="Google Shape;374;p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1"/>
              </a:buClr>
              <a:buSzPts val="1800"/>
              <a:buFont typeface="Open Sans"/>
              <a:buNone/>
            </a:pPr>
            <a:r>
              <a:rPr lang="en-GB" sz="1800">
                <a:latin typeface="Open Sans"/>
                <a:ea typeface="Open Sans"/>
                <a:cs typeface="Open Sans"/>
                <a:sym typeface="Open Sans"/>
              </a:rPr>
              <a:t>The video is six-minutes long. The link is also here: https://cdn.unifrog.org/video/u6p771n5f6/720.mp4</a:t>
            </a:r>
            <a:endParaRPr/>
          </a:p>
        </p:txBody>
      </p:sp>
      <p:sp>
        <p:nvSpPr>
          <p:cNvPr id="375" name="Google Shape;375;p1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p:txBody>
      </p:sp>
      <p:sp>
        <p:nvSpPr>
          <p:cNvPr id="388" name="Google Shape;388;p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7" name="Google Shape;397;p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SzPts val="1800"/>
              <a:buNone/>
            </a:pPr>
            <a:r>
              <a:rPr lang="en-GB" sz="1800">
                <a:latin typeface="Open Sans"/>
                <a:ea typeface="Open Sans"/>
                <a:cs typeface="Open Sans"/>
                <a:sym typeface="Open Sans"/>
              </a:rPr>
              <a:t>You can share guides on the Know-how library by clicking the ‘Share’ button and typing in the relevant year group or students’ names.</a:t>
            </a:r>
            <a:endParaRPr sz="1800">
              <a:latin typeface="Open Sans"/>
              <a:ea typeface="Open Sans"/>
              <a:cs typeface="Open Sans"/>
              <a:sym typeface="Open Sans"/>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p:txBody>
      </p:sp>
      <p:sp>
        <p:nvSpPr>
          <p:cNvPr id="398" name="Google Shape;398;p1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p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u="sng">
              <a:solidFill>
                <a:srgbClr val="000000"/>
              </a:solidFill>
              <a:latin typeface="Open Sans"/>
              <a:ea typeface="Open Sans"/>
              <a:cs typeface="Open Sans"/>
              <a:sym typeface="Open Sans"/>
            </a:endParaRPr>
          </a:p>
          <a:p>
            <a:pPr marL="0" lvl="0" indent="0" algn="l" rtl="0">
              <a:lnSpc>
                <a:spcPct val="100000"/>
              </a:lnSpc>
              <a:spcBef>
                <a:spcPts val="0"/>
              </a:spcBef>
              <a:spcAft>
                <a:spcPts val="0"/>
              </a:spcAft>
              <a:buSzPts val="1400"/>
              <a:buNone/>
            </a:pPr>
            <a:r>
              <a:rPr lang="en-GB" sz="1800">
                <a:solidFill>
                  <a:srgbClr val="000000"/>
                </a:solidFill>
                <a:latin typeface="Open Sans"/>
                <a:ea typeface="Open Sans"/>
                <a:cs typeface="Open Sans"/>
                <a:sym typeface="Open Sans"/>
              </a:rPr>
              <a:t>These appear one-by-one so you can talk through each one.</a:t>
            </a:r>
            <a:br>
              <a:rPr lang="en-GB" sz="1800">
                <a:solidFill>
                  <a:srgbClr val="000000"/>
                </a:solidFill>
                <a:latin typeface="Open Sans"/>
                <a:ea typeface="Open Sans"/>
                <a:cs typeface="Open Sans"/>
                <a:sym typeface="Open Sans"/>
              </a:rPr>
            </a:br>
            <a:r>
              <a:rPr lang="en-GB" sz="1800">
                <a:solidFill>
                  <a:srgbClr val="000000"/>
                </a:solidFill>
                <a:latin typeface="Open Sans"/>
                <a:ea typeface="Open Sans"/>
                <a:cs typeface="Open Sans"/>
                <a:sym typeface="Open Sans"/>
              </a:rPr>
              <a:t>You can visit </a:t>
            </a:r>
            <a:r>
              <a:rPr lang="en-GB" sz="1800" u="sng">
                <a:solidFill>
                  <a:schemeClr val="hlink"/>
                </a:solidFill>
                <a:latin typeface="Open Sans"/>
                <a:ea typeface="Open Sans"/>
                <a:cs typeface="Open Sans"/>
                <a:sym typeface="Open Sans"/>
                <a:hlinkClick r:id="rId3"/>
              </a:rPr>
              <a:t>www.unifrog.org/placement/guides</a:t>
            </a:r>
            <a:r>
              <a:rPr lang="en-GB" sz="1800">
                <a:solidFill>
                  <a:srgbClr val="000000"/>
                </a:solidFill>
                <a:latin typeface="Open Sans"/>
                <a:ea typeface="Open Sans"/>
                <a:cs typeface="Open Sans"/>
                <a:sym typeface="Open Sans"/>
              </a:rPr>
              <a:t> for a detailed look at everything you need to know for placements to go well. We’ve also included this link on slide 17/18.</a:t>
            </a:r>
            <a:endParaRPr sz="1800">
              <a:solidFill>
                <a:srgbClr val="000000"/>
              </a:solidFill>
              <a:latin typeface="Open Sans"/>
              <a:ea typeface="Open Sans"/>
              <a:cs typeface="Open Sans"/>
              <a:sym typeface="Open Sans"/>
            </a:endParaRPr>
          </a:p>
          <a:p>
            <a:pPr marL="0" lvl="0" indent="0" algn="l" rtl="0">
              <a:lnSpc>
                <a:spcPct val="100000"/>
              </a:lnSpc>
              <a:spcBef>
                <a:spcPts val="0"/>
              </a:spcBef>
              <a:spcAft>
                <a:spcPts val="0"/>
              </a:spcAft>
              <a:buClr>
                <a:schemeClr val="dk1"/>
              </a:buClr>
              <a:buSzPts val="1800"/>
              <a:buFont typeface="Open Sans"/>
              <a:buNone/>
            </a:pPr>
            <a:endParaRPr/>
          </a:p>
        </p:txBody>
      </p:sp>
      <p:sp>
        <p:nvSpPr>
          <p:cNvPr id="408" name="Google Shape;408;p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3872a93d2b6_0_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6" name="Google Shape;426;g3872a93d2b6_0_9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u="sng">
                <a:solidFill>
                  <a:srgbClr val="000000"/>
                </a:solidFill>
                <a:latin typeface="Open Sans"/>
                <a:ea typeface="Open Sans"/>
                <a:cs typeface="Open Sans"/>
                <a:sym typeface="Open Sans"/>
              </a:rPr>
              <a:t>Teacher’s notes:</a:t>
            </a:r>
            <a:endParaRPr sz="1800">
              <a:latin typeface="Times New Roman"/>
              <a:ea typeface="Times New Roman"/>
              <a:cs typeface="Times New Roman"/>
              <a:sym typeface="Times New Roman"/>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a:p>
            <a:pPr marL="0" lvl="0" indent="0" algn="l" rtl="0">
              <a:lnSpc>
                <a:spcPct val="100000"/>
              </a:lnSpc>
              <a:spcBef>
                <a:spcPts val="0"/>
              </a:spcBef>
              <a:spcAft>
                <a:spcPts val="0"/>
              </a:spcAft>
              <a:buSzPts val="1800"/>
              <a:buNone/>
            </a:pPr>
            <a:endParaRPr sz="1800">
              <a:latin typeface="Open Sans"/>
              <a:ea typeface="Open Sans"/>
              <a:cs typeface="Open Sans"/>
              <a:sym typeface="Open Sans"/>
            </a:endParaRPr>
          </a:p>
        </p:txBody>
      </p:sp>
      <p:sp>
        <p:nvSpPr>
          <p:cNvPr id="427" name="Google Shape;427;g3872a93d2b6_0_9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0"/>
        <p:cNvGrpSpPr/>
        <p:nvPr/>
      </p:nvGrpSpPr>
      <p:grpSpPr>
        <a:xfrm>
          <a:off x="0" y="0"/>
          <a:ext cx="0" cy="0"/>
          <a:chOff x="0" y="0"/>
          <a:chExt cx="0" cy="0"/>
        </a:xfrm>
      </p:grpSpPr>
      <p:sp>
        <p:nvSpPr>
          <p:cNvPr id="91" name="Google Shape;91;p1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4"/>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1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1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6"/>
        <p:cNvGrpSpPr/>
        <p:nvPr/>
      </p:nvGrpSpPr>
      <p:grpSpPr>
        <a:xfrm>
          <a:off x="0" y="0"/>
          <a:ext cx="0" cy="0"/>
          <a:chOff x="0" y="0"/>
          <a:chExt cx="0" cy="0"/>
        </a:xfrm>
      </p:grpSpPr>
      <p:sp>
        <p:nvSpPr>
          <p:cNvPr id="97" name="Google Shape;97;p15"/>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15"/>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9" name="Google Shape;99;p1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1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1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2"/>
        <p:cNvGrpSpPr/>
        <p:nvPr/>
      </p:nvGrpSpPr>
      <p:grpSpPr>
        <a:xfrm>
          <a:off x="0" y="0"/>
          <a:ext cx="0" cy="0"/>
          <a:chOff x="0" y="0"/>
          <a:chExt cx="0" cy="0"/>
        </a:xfrm>
      </p:grpSpPr>
      <p:sp>
        <p:nvSpPr>
          <p:cNvPr id="103" name="Google Shape;103;p16"/>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16"/>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05" name="Google Shape;105;p1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1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1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08"/>
        <p:cNvGrpSpPr/>
        <p:nvPr/>
      </p:nvGrpSpPr>
      <p:grpSpPr>
        <a:xfrm>
          <a:off x="0" y="0"/>
          <a:ext cx="0" cy="0"/>
          <a:chOff x="0" y="0"/>
          <a:chExt cx="0" cy="0"/>
        </a:xfrm>
      </p:grpSpPr>
      <p:sp>
        <p:nvSpPr>
          <p:cNvPr id="109" name="Google Shape;109;p1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17"/>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 name="Google Shape;111;p17"/>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 name="Google Shape;112;p1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1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15"/>
        <p:cNvGrpSpPr/>
        <p:nvPr/>
      </p:nvGrpSpPr>
      <p:grpSpPr>
        <a:xfrm>
          <a:off x="0" y="0"/>
          <a:ext cx="0" cy="0"/>
          <a:chOff x="0" y="0"/>
          <a:chExt cx="0" cy="0"/>
        </a:xfrm>
      </p:grpSpPr>
      <p:sp>
        <p:nvSpPr>
          <p:cNvPr id="116" name="Google Shape;116;p18"/>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18"/>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8" name="Google Shape;118;p18"/>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p18"/>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0" name="Google Shape;120;p18"/>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1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1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1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4"/>
        <p:cNvGrpSpPr/>
        <p:nvPr/>
      </p:nvGrpSpPr>
      <p:grpSpPr>
        <a:xfrm>
          <a:off x="0" y="0"/>
          <a:ext cx="0" cy="0"/>
          <a:chOff x="0" y="0"/>
          <a:chExt cx="0" cy="0"/>
        </a:xfrm>
      </p:grpSpPr>
      <p:sp>
        <p:nvSpPr>
          <p:cNvPr id="125" name="Google Shape;125;p1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1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1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33"/>
        <p:cNvGrpSpPr/>
        <p:nvPr/>
      </p:nvGrpSpPr>
      <p:grpSpPr>
        <a:xfrm>
          <a:off x="0" y="0"/>
          <a:ext cx="0" cy="0"/>
          <a:chOff x="0" y="0"/>
          <a:chExt cx="0" cy="0"/>
        </a:xfrm>
      </p:grpSpPr>
      <p:sp>
        <p:nvSpPr>
          <p:cNvPr id="134" name="Google Shape;134;p21"/>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21"/>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36" name="Google Shape;136;p21"/>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37" name="Google Shape;137;p2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2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40"/>
        <p:cNvGrpSpPr/>
        <p:nvPr/>
      </p:nvGrpSpPr>
      <p:grpSpPr>
        <a:xfrm>
          <a:off x="0" y="0"/>
          <a:ext cx="0" cy="0"/>
          <a:chOff x="0" y="0"/>
          <a:chExt cx="0" cy="0"/>
        </a:xfrm>
      </p:grpSpPr>
      <p:sp>
        <p:nvSpPr>
          <p:cNvPr id="141" name="Google Shape;141;p22"/>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22"/>
          <p:cNvSpPr>
            <a:spLocks noGrp="1"/>
          </p:cNvSpPr>
          <p:nvPr>
            <p:ph type="pic" idx="2"/>
          </p:nvPr>
        </p:nvSpPr>
        <p:spPr>
          <a:xfrm>
            <a:off x="5183188" y="987425"/>
            <a:ext cx="6172200" cy="4873500"/>
          </a:xfrm>
          <a:prstGeom prst="rect">
            <a:avLst/>
          </a:prstGeom>
          <a:noFill/>
          <a:ln>
            <a:noFill/>
          </a:ln>
        </p:spPr>
      </p:sp>
      <p:sp>
        <p:nvSpPr>
          <p:cNvPr id="143" name="Google Shape;143;p22"/>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4" name="Google Shape;144;p2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2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7"/>
        <p:cNvGrpSpPr/>
        <p:nvPr/>
      </p:nvGrpSpPr>
      <p:grpSpPr>
        <a:xfrm>
          <a:off x="0" y="0"/>
          <a:ext cx="0" cy="0"/>
          <a:chOff x="0" y="0"/>
          <a:chExt cx="0" cy="0"/>
        </a:xfrm>
      </p:grpSpPr>
      <p:sp>
        <p:nvSpPr>
          <p:cNvPr id="148" name="Google Shape;148;p2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p23"/>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2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p2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2" name="Google Shape;152;p2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53"/>
        <p:cNvGrpSpPr/>
        <p:nvPr/>
      </p:nvGrpSpPr>
      <p:grpSpPr>
        <a:xfrm>
          <a:off x="0" y="0"/>
          <a:ext cx="0" cy="0"/>
          <a:chOff x="0" y="0"/>
          <a:chExt cx="0" cy="0"/>
        </a:xfrm>
      </p:grpSpPr>
      <p:sp>
        <p:nvSpPr>
          <p:cNvPr id="154" name="Google Shape;154;p24"/>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24"/>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2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7" name="Google Shape;157;p2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2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2">
            <a:alphaModFix/>
          </a:blip>
          <a:stretch>
            <a:fillRect/>
          </a:stretch>
        </a:blipFill>
        <a:effectLst/>
      </p:bgPr>
    </p:bg>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13"/>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7" name="Google Shape;87;p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8" name="Google Shape;88;p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9" name="Google Shape;89;p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6" r:id="rId7"/>
    <p:sldLayoutId id="2147483667" r:id="rId8"/>
    <p:sldLayoutId id="2147483668" r:id="rId9"/>
    <p:sldLayoutId id="214748366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mailto:Ebowen@stmarks.anthemtrust.uk" TargetMode="External"/><Relationship Id="rId2" Type="http://schemas.openxmlformats.org/officeDocument/2006/relationships/hyperlink" Target="https://www.unifrog.org/student/know-how/direct/for-students-a-guide-to-finding-and-completing-work-placement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cdn.unifrog.org/video/g6k0b9a2zb/720.mp4"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unifrog.org/student/know-how/1240"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a:extLst>
              <a:ext uri="{FF2B5EF4-FFF2-40B4-BE49-F238E27FC236}">
                <a16:creationId xmlns:a16="http://schemas.microsoft.com/office/drawing/2014/main" id="{7B533AF4-D526-32F4-3CC3-ABD6BC12FC24}"/>
              </a:ext>
            </a:extLst>
          </p:cNvPr>
          <p:cNvPicPr>
            <a:picLocks noChangeAspect="1"/>
          </p:cNvPicPr>
          <p:nvPr/>
        </p:nvPicPr>
        <p:blipFill>
          <a:blip r:embed="rId3"/>
          <a:stretch>
            <a:fillRect/>
          </a:stretch>
        </p:blipFill>
        <p:spPr>
          <a:xfrm>
            <a:off x="1577192" y="313602"/>
            <a:ext cx="8526475" cy="5684317"/>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pic>
        <p:nvPicPr>
          <p:cNvPr id="412" name="Google Shape;412;p68"/>
          <p:cNvPicPr preferRelativeResize="0"/>
          <p:nvPr/>
        </p:nvPicPr>
        <p:blipFill rotWithShape="1">
          <a:blip r:embed="rId3">
            <a:alphaModFix/>
          </a:blip>
          <a:srcRect/>
          <a:stretch/>
        </p:blipFill>
        <p:spPr>
          <a:xfrm>
            <a:off x="5640571" y="1381385"/>
            <a:ext cx="6242400" cy="4095233"/>
          </a:xfrm>
          <a:prstGeom prst="rect">
            <a:avLst/>
          </a:prstGeom>
          <a:noFill/>
          <a:ln>
            <a:noFill/>
          </a:ln>
          <a:effectLst>
            <a:outerShdw blurRad="292100" dist="139700" dir="2700000" algn="tl" rotWithShape="0">
              <a:srgbClr val="333333">
                <a:alpha val="64709"/>
              </a:srgbClr>
            </a:outerShdw>
          </a:effectLst>
        </p:spPr>
      </p:pic>
      <p:sp>
        <p:nvSpPr>
          <p:cNvPr id="413" name="Google Shape;413;p68"/>
          <p:cNvSpPr txBox="1">
            <a:spLocks noGrp="1"/>
          </p:cNvSpPr>
          <p:nvPr>
            <p:ph type="title"/>
          </p:nvPr>
        </p:nvSpPr>
        <p:spPr>
          <a:xfrm>
            <a:off x="185762" y="337314"/>
            <a:ext cx="11595775" cy="669188"/>
          </a:xfrm>
          <a:prstGeom prst="rect">
            <a:avLst/>
          </a:prstGeom>
          <a:noFill/>
          <a:ln>
            <a:noFill/>
          </a:ln>
        </p:spPr>
        <p:txBody>
          <a:bodyPr spcFirstLastPara="1" wrap="square" lIns="91433" tIns="45700" rIns="91433" bIns="45700" anchor="ctr" anchorCtr="0">
            <a:normAutofit/>
          </a:bodyPr>
          <a:lstStyle/>
          <a:p>
            <a:pPr>
              <a:buSzPts val="2400"/>
            </a:pPr>
            <a:r>
              <a:rPr lang="en" sz="3200" b="1">
                <a:latin typeface="Open Sans"/>
                <a:ea typeface="Open Sans"/>
                <a:cs typeface="Open Sans"/>
                <a:sym typeface="Open Sans"/>
              </a:rPr>
              <a:t>Logging into Unifrog for the first time: Welcome email</a:t>
            </a:r>
            <a:endParaRPr/>
          </a:p>
        </p:txBody>
      </p:sp>
      <p:sp>
        <p:nvSpPr>
          <p:cNvPr id="414" name="Google Shape;414;p68"/>
          <p:cNvSpPr/>
          <p:nvPr/>
        </p:nvSpPr>
        <p:spPr>
          <a:xfrm>
            <a:off x="308867" y="1168400"/>
            <a:ext cx="5162800" cy="4606000"/>
          </a:xfrm>
          <a:prstGeom prst="roundRect">
            <a:avLst>
              <a:gd name="adj" fmla="val 16667"/>
            </a:avLst>
          </a:prstGeom>
          <a:solidFill>
            <a:srgbClr val="F2F2F2"/>
          </a:solidFill>
          <a:ln w="38100" cap="flat" cmpd="sng">
            <a:solidFill>
              <a:srgbClr val="4BC7C8"/>
            </a:solidFill>
            <a:prstDash val="solid"/>
            <a:miter lim="800000"/>
            <a:headEnd type="none" w="sm" len="sm"/>
            <a:tailEnd type="none" w="sm" len="sm"/>
          </a:ln>
        </p:spPr>
        <p:txBody>
          <a:bodyPr spcFirstLastPara="1" wrap="square" lIns="91433" tIns="0" rIns="91433" bIns="45700" anchor="ctr" anchorCtr="0">
            <a:noAutofit/>
          </a:bodyPr>
          <a:lstStyle/>
          <a:p>
            <a:pPr marL="338658" indent="-347125" defTabSz="1219170">
              <a:lnSpc>
                <a:spcPct val="150000"/>
              </a:lnSpc>
              <a:buClr>
                <a:srgbClr val="000000"/>
              </a:buClr>
              <a:buSzPts val="1700"/>
              <a:buFont typeface="Arial"/>
              <a:buChar char="•"/>
            </a:pPr>
            <a:r>
              <a:rPr lang="en" sz="2267" kern="0">
                <a:solidFill>
                  <a:srgbClr val="000000"/>
                </a:solidFill>
                <a:latin typeface="Open Sans"/>
                <a:ea typeface="Open Sans"/>
                <a:cs typeface="Open Sans"/>
                <a:sym typeface="Open Sans"/>
              </a:rPr>
              <a:t>An email has been sent to your </a:t>
            </a:r>
            <a:r>
              <a:rPr lang="en" sz="2267" b="1" kern="0">
                <a:solidFill>
                  <a:srgbClr val="000000"/>
                </a:solidFill>
                <a:latin typeface="Open Sans"/>
                <a:ea typeface="Open Sans"/>
                <a:cs typeface="Open Sans"/>
                <a:sym typeface="Open Sans"/>
              </a:rPr>
              <a:t>school or college email address </a:t>
            </a:r>
            <a:r>
              <a:rPr lang="en" sz="2267" kern="0">
                <a:solidFill>
                  <a:srgbClr val="000000"/>
                </a:solidFill>
                <a:latin typeface="Open Sans"/>
                <a:ea typeface="Open Sans"/>
                <a:cs typeface="Open Sans"/>
                <a:sym typeface="Open Sans"/>
              </a:rPr>
              <a:t>(check your junk/spam folders).</a:t>
            </a:r>
            <a:endParaRPr sz="1467" kern="0">
              <a:solidFill>
                <a:srgbClr val="000000"/>
              </a:solidFill>
              <a:latin typeface="Arial"/>
              <a:cs typeface="Arial"/>
              <a:sym typeface="Arial"/>
            </a:endParaRPr>
          </a:p>
          <a:p>
            <a:pPr marL="338658" indent="-237061" defTabSz="1219170">
              <a:lnSpc>
                <a:spcPct val="150000"/>
              </a:lnSpc>
              <a:buClr>
                <a:srgbClr val="000000"/>
              </a:buClr>
              <a:buSzPts val="1200"/>
            </a:pPr>
            <a:endParaRPr sz="1600" kern="0">
              <a:solidFill>
                <a:srgbClr val="000000"/>
              </a:solidFill>
              <a:latin typeface="Open Sans"/>
              <a:ea typeface="Open Sans"/>
              <a:cs typeface="Open Sans"/>
              <a:sym typeface="Open Sans"/>
            </a:endParaRPr>
          </a:p>
          <a:p>
            <a:pPr marL="338658" indent="-347125" defTabSz="1219170">
              <a:lnSpc>
                <a:spcPct val="150000"/>
              </a:lnSpc>
              <a:buClr>
                <a:srgbClr val="000000"/>
              </a:buClr>
              <a:buSzPts val="1700"/>
              <a:buFont typeface="Arial"/>
              <a:buChar char="•"/>
            </a:pPr>
            <a:r>
              <a:rPr lang="en" sz="2267" kern="0">
                <a:solidFill>
                  <a:srgbClr val="000000"/>
                </a:solidFill>
                <a:latin typeface="Open Sans"/>
                <a:ea typeface="Open Sans"/>
                <a:cs typeface="Open Sans"/>
                <a:sym typeface="Open Sans"/>
              </a:rPr>
              <a:t>Click ‘</a:t>
            </a:r>
            <a:r>
              <a:rPr lang="en" sz="2267" b="1" kern="0">
                <a:solidFill>
                  <a:srgbClr val="000000"/>
                </a:solidFill>
                <a:latin typeface="Open Sans"/>
                <a:ea typeface="Open Sans"/>
                <a:cs typeface="Open Sans"/>
                <a:sym typeface="Open Sans"/>
              </a:rPr>
              <a:t>Begin</a:t>
            </a:r>
            <a:r>
              <a:rPr lang="en" sz="2267" kern="0">
                <a:solidFill>
                  <a:srgbClr val="000000"/>
                </a:solidFill>
                <a:latin typeface="Open Sans"/>
                <a:ea typeface="Open Sans"/>
                <a:cs typeface="Open Sans"/>
                <a:sym typeface="Open Sans"/>
              </a:rPr>
              <a:t>’ and follow the instructions.</a:t>
            </a:r>
            <a:r>
              <a:rPr lang="en" sz="1600" kern="0">
                <a:solidFill>
                  <a:srgbClr val="000000"/>
                </a:solidFill>
                <a:latin typeface="Open Sans"/>
                <a:ea typeface="Open Sans"/>
                <a:cs typeface="Open Sans"/>
                <a:sym typeface="Open Sans"/>
              </a:rPr>
              <a:t> </a:t>
            </a:r>
            <a:r>
              <a:rPr lang="en" sz="2267" kern="0">
                <a:solidFill>
                  <a:srgbClr val="000000"/>
                </a:solidFill>
                <a:latin typeface="Open Sans"/>
                <a:ea typeface="Open Sans"/>
                <a:cs typeface="Open Sans"/>
                <a:sym typeface="Open Sans"/>
              </a:rPr>
              <a:t>Create a memorable password and </a:t>
            </a:r>
            <a:r>
              <a:rPr lang="en" sz="2267" b="1" kern="0">
                <a:solidFill>
                  <a:srgbClr val="000000"/>
                </a:solidFill>
                <a:latin typeface="Open Sans"/>
                <a:ea typeface="Open Sans"/>
                <a:cs typeface="Open Sans"/>
                <a:sym typeface="Open Sans"/>
              </a:rPr>
              <a:t>make a note of it!</a:t>
            </a:r>
            <a:endParaRPr sz="2267" kern="0">
              <a:solidFill>
                <a:srgbClr val="000000"/>
              </a:solidFill>
              <a:latin typeface="Open Sans"/>
              <a:ea typeface="Open Sans"/>
              <a:cs typeface="Open Sans"/>
              <a:sym typeface="Open Sans"/>
            </a:endParaRPr>
          </a:p>
        </p:txBody>
      </p:sp>
      <p:sp>
        <p:nvSpPr>
          <p:cNvPr id="415" name="Google Shape;415;p68"/>
          <p:cNvSpPr/>
          <p:nvPr/>
        </p:nvSpPr>
        <p:spPr>
          <a:xfrm>
            <a:off x="9325500" y="4655400"/>
            <a:ext cx="2557600" cy="703200"/>
          </a:xfrm>
          <a:prstGeom prst="rect">
            <a:avLst/>
          </a:prstGeom>
          <a:noFill/>
          <a:ln w="57150" cap="flat" cmpd="sng">
            <a:solidFill>
              <a:srgbClr val="4BC7C8"/>
            </a:solidFill>
            <a:prstDash val="solid"/>
            <a:miter lim="800000"/>
            <a:headEnd type="none" w="sm" len="sm"/>
            <a:tailEnd type="none" w="sm" len="sm"/>
          </a:ln>
        </p:spPr>
        <p:txBody>
          <a:bodyPr spcFirstLastPara="1" wrap="square" lIns="91433" tIns="45700" rIns="91433" bIns="45700" anchor="ctr" anchorCtr="0">
            <a:noAutofit/>
          </a:bodyPr>
          <a:lstStyle/>
          <a:p>
            <a:pPr algn="ctr" defTabSz="1219170">
              <a:buClr>
                <a:srgbClr val="000000"/>
              </a:buClr>
            </a:pPr>
            <a:endParaRPr sz="1867" kern="0">
              <a:solidFill>
                <a:srgbClr val="FFFFFF"/>
              </a:solidFill>
              <a:latin typeface="Calibri"/>
              <a:ea typeface="Calibri"/>
              <a:cs typeface="Calibri"/>
              <a:sym typeface="Calibri"/>
            </a:endParaRPr>
          </a:p>
        </p:txBody>
      </p:sp>
      <p:pic>
        <p:nvPicPr>
          <p:cNvPr id="416" name="Google Shape;416;p68" descr="Cursor with solid fill"/>
          <p:cNvPicPr preferRelativeResize="0"/>
          <p:nvPr/>
        </p:nvPicPr>
        <p:blipFill rotWithShape="1">
          <a:blip r:embed="rId4">
            <a:alphaModFix/>
          </a:blip>
          <a:srcRect/>
          <a:stretch/>
        </p:blipFill>
        <p:spPr>
          <a:xfrm rot="1173287">
            <a:off x="10690860" y="5022915"/>
            <a:ext cx="550792" cy="550792"/>
          </a:xfrm>
          <a:prstGeom prst="rect">
            <a:avLst/>
          </a:prstGeom>
          <a:noFill/>
          <a:ln>
            <a:noFill/>
          </a:ln>
        </p:spPr>
      </p:pic>
      <p:sp>
        <p:nvSpPr>
          <p:cNvPr id="417" name="Google Shape;417;p68"/>
          <p:cNvSpPr/>
          <p:nvPr/>
        </p:nvSpPr>
        <p:spPr>
          <a:xfrm>
            <a:off x="5519600" y="1006499"/>
            <a:ext cx="6672400" cy="50376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endParaRPr sz="1867" kern="0">
              <a:solidFill>
                <a:srgbClr val="000000"/>
              </a:solidFill>
              <a:latin typeface="Calibri"/>
              <a:ea typeface="Calibri"/>
              <a:cs typeface="Calibri"/>
              <a:sym typeface="Calibri"/>
            </a:endParaRPr>
          </a:p>
        </p:txBody>
      </p:sp>
      <p:pic>
        <p:nvPicPr>
          <p:cNvPr id="418" name="Google Shape;418;p68"/>
          <p:cNvPicPr preferRelativeResize="0"/>
          <p:nvPr/>
        </p:nvPicPr>
        <p:blipFill rotWithShape="1">
          <a:blip r:embed="rId5">
            <a:alphaModFix/>
          </a:blip>
          <a:srcRect/>
          <a:stretch/>
        </p:blipFill>
        <p:spPr>
          <a:xfrm>
            <a:off x="6248802" y="1381399"/>
            <a:ext cx="5025945" cy="4095200"/>
          </a:xfrm>
          <a:prstGeom prst="rect">
            <a:avLst/>
          </a:prstGeom>
          <a:noFill/>
          <a:ln>
            <a:noFill/>
          </a:ln>
          <a:effectLst>
            <a:outerShdw blurRad="292100" dist="139700" dir="2700000" algn="tl" rotWithShape="0">
              <a:srgbClr val="333333">
                <a:alpha val="64709"/>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9"/>
          <p:cNvSpPr txBox="1">
            <a:spLocks noGrp="1"/>
          </p:cNvSpPr>
          <p:nvPr>
            <p:ph type="title"/>
          </p:nvPr>
        </p:nvSpPr>
        <p:spPr>
          <a:xfrm>
            <a:off x="220753" y="382875"/>
            <a:ext cx="59955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What is work experience?</a:t>
            </a:r>
            <a:endParaRPr sz="3200">
              <a:latin typeface="Open Sans"/>
              <a:ea typeface="Open Sans"/>
              <a:cs typeface="Open Sans"/>
              <a:sym typeface="Open Sans"/>
            </a:endParaRPr>
          </a:p>
        </p:txBody>
      </p:sp>
      <p:sp>
        <p:nvSpPr>
          <p:cNvPr id="253" name="Google Shape;253;p39"/>
          <p:cNvSpPr/>
          <p:nvPr/>
        </p:nvSpPr>
        <p:spPr>
          <a:xfrm>
            <a:off x="1420800" y="1174400"/>
            <a:ext cx="9350400" cy="669300"/>
          </a:xfrm>
          <a:prstGeom prst="roundRect">
            <a:avLst>
              <a:gd name="adj" fmla="val 16667"/>
            </a:avLst>
          </a:prstGeom>
          <a:solidFill>
            <a:srgbClr val="C9F0EF"/>
          </a:solidFill>
          <a:ln>
            <a:noFill/>
          </a:ln>
        </p:spPr>
        <p:txBody>
          <a:bodyPr spcFirstLastPara="1" wrap="square" lIns="91425" tIns="91425" rIns="91425" bIns="91425" anchor="ctr" anchorCtr="0">
            <a:noAutofit/>
          </a:bodyPr>
          <a:lstStyle/>
          <a:p>
            <a:pPr marL="0" marR="0" lvl="2" indent="0" algn="ctr" rtl="0">
              <a:lnSpc>
                <a:spcPct val="100000"/>
              </a:lnSpc>
              <a:spcBef>
                <a:spcPts val="0"/>
              </a:spcBef>
              <a:spcAft>
                <a:spcPts val="0"/>
              </a:spcAft>
              <a:buNone/>
            </a:pPr>
            <a:r>
              <a:rPr lang="en-GB" sz="2200" b="0" i="0" u="none" strike="noStrike" cap="none">
                <a:solidFill>
                  <a:srgbClr val="000000"/>
                </a:solidFill>
                <a:latin typeface="Open Sans"/>
                <a:ea typeface="Open Sans"/>
                <a:cs typeface="Open Sans"/>
                <a:sym typeface="Open Sans"/>
              </a:rPr>
              <a:t>What do you already know about work experience?</a:t>
            </a:r>
            <a:endParaRPr sz="2200" b="0" i="0" u="none" strike="noStrike" cap="none">
              <a:solidFill>
                <a:srgbClr val="000000"/>
              </a:solidFill>
              <a:latin typeface="Open Sans"/>
              <a:ea typeface="Open Sans"/>
              <a:cs typeface="Open Sans"/>
              <a:sym typeface="Open Sans"/>
            </a:endParaRPr>
          </a:p>
        </p:txBody>
      </p:sp>
      <p:sp>
        <p:nvSpPr>
          <p:cNvPr id="254" name="Google Shape;254;p39"/>
          <p:cNvSpPr/>
          <p:nvPr/>
        </p:nvSpPr>
        <p:spPr>
          <a:xfrm>
            <a:off x="1420800" y="1946492"/>
            <a:ext cx="9350400" cy="669300"/>
          </a:xfrm>
          <a:prstGeom prst="roundRect">
            <a:avLst>
              <a:gd name="adj" fmla="val 16667"/>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Use the questions below to get you started…</a:t>
            </a:r>
            <a:endParaRPr sz="2200" b="0" i="0" u="none" strike="noStrike" cap="none">
              <a:solidFill>
                <a:srgbClr val="000000"/>
              </a:solidFill>
              <a:latin typeface="Open Sans"/>
              <a:ea typeface="Open Sans"/>
              <a:cs typeface="Open Sans"/>
              <a:sym typeface="Open Sans"/>
            </a:endParaRPr>
          </a:p>
        </p:txBody>
      </p:sp>
      <p:sp>
        <p:nvSpPr>
          <p:cNvPr id="255" name="Google Shape;255;p39"/>
          <p:cNvSpPr/>
          <p:nvPr/>
        </p:nvSpPr>
        <p:spPr>
          <a:xfrm>
            <a:off x="499129" y="2731320"/>
            <a:ext cx="5474100" cy="949800"/>
          </a:xfrm>
          <a:prstGeom prst="roundRect">
            <a:avLst>
              <a:gd name="adj" fmla="val 16667"/>
            </a:avLst>
          </a:prstGeom>
          <a:solidFill>
            <a:srgbClr val="FFD5E4"/>
          </a:solidFill>
          <a:ln>
            <a:noFill/>
          </a:ln>
        </p:spPr>
        <p:txBody>
          <a:bodyPr spcFirstLastPara="1" wrap="square" lIns="126000" tIns="126000" rIns="126000" bIns="126000" anchor="ctr" anchorCtr="0">
            <a:noAutofit/>
          </a:bodyPr>
          <a:lstStyle/>
          <a:p>
            <a:pPr marL="914400" marR="0" lvl="0" indent="0" algn="l" rtl="0">
              <a:lnSpc>
                <a:spcPct val="120000"/>
              </a:lnSpc>
              <a:spcBef>
                <a:spcPts val="0"/>
              </a:spcBef>
              <a:spcAft>
                <a:spcPts val="0"/>
              </a:spcAft>
              <a:buClr>
                <a:srgbClr val="000000"/>
              </a:buClr>
              <a:buSzPts val="2200"/>
              <a:buFont typeface="Arial"/>
              <a:buNone/>
            </a:pPr>
            <a:r>
              <a:rPr lang="en-GB" sz="2100" b="0" i="0" u="none" strike="noStrike" cap="none">
                <a:solidFill>
                  <a:srgbClr val="000000"/>
                </a:solidFill>
                <a:latin typeface="Open Sans"/>
                <a:ea typeface="Open Sans"/>
                <a:cs typeface="Open Sans"/>
                <a:sym typeface="Open Sans"/>
              </a:rPr>
              <a:t>What kind of </a:t>
            </a:r>
            <a:r>
              <a:rPr lang="en-GB" sz="2100" b="1" i="0" u="none" strike="noStrike" cap="none">
                <a:solidFill>
                  <a:srgbClr val="000000"/>
                </a:solidFill>
                <a:latin typeface="Open Sans"/>
                <a:ea typeface="Open Sans"/>
                <a:cs typeface="Open Sans"/>
                <a:sym typeface="Open Sans"/>
              </a:rPr>
              <a:t>places</a:t>
            </a:r>
            <a:r>
              <a:rPr lang="en-GB" sz="2100" b="0" i="0" u="none" strike="noStrike" cap="none">
                <a:solidFill>
                  <a:srgbClr val="000000"/>
                </a:solidFill>
                <a:latin typeface="Open Sans"/>
                <a:ea typeface="Open Sans"/>
                <a:cs typeface="Open Sans"/>
                <a:sym typeface="Open Sans"/>
              </a:rPr>
              <a:t> could you complete work experience in?</a:t>
            </a:r>
            <a:endParaRPr sz="2100" b="0" i="0" u="none" strike="noStrike" cap="none">
              <a:solidFill>
                <a:srgbClr val="000000"/>
              </a:solidFill>
              <a:latin typeface="Open Sans"/>
              <a:ea typeface="Open Sans"/>
              <a:cs typeface="Open Sans"/>
              <a:sym typeface="Open Sans"/>
            </a:endParaRPr>
          </a:p>
        </p:txBody>
      </p:sp>
      <p:sp>
        <p:nvSpPr>
          <p:cNvPr id="256" name="Google Shape;256;p39"/>
          <p:cNvSpPr/>
          <p:nvPr/>
        </p:nvSpPr>
        <p:spPr>
          <a:xfrm>
            <a:off x="6216121" y="2731320"/>
            <a:ext cx="5474100" cy="949800"/>
          </a:xfrm>
          <a:prstGeom prst="roundRect">
            <a:avLst>
              <a:gd name="adj" fmla="val 16667"/>
            </a:avLst>
          </a:prstGeom>
          <a:solidFill>
            <a:srgbClr val="ECDFF5"/>
          </a:solidFill>
          <a:ln>
            <a:noFill/>
          </a:ln>
        </p:spPr>
        <p:txBody>
          <a:bodyPr spcFirstLastPara="1" wrap="square" lIns="126000" tIns="126000" rIns="126000" bIns="126000" anchor="ctr" anchorCtr="0">
            <a:noAutofit/>
          </a:bodyPr>
          <a:lstStyle/>
          <a:p>
            <a:pPr marL="914400" marR="0" lvl="0" indent="0" algn="l" rtl="0">
              <a:lnSpc>
                <a:spcPct val="120000"/>
              </a:lnSpc>
              <a:spcBef>
                <a:spcPts val="0"/>
              </a:spcBef>
              <a:spcAft>
                <a:spcPts val="0"/>
              </a:spcAft>
              <a:buClr>
                <a:srgbClr val="000000"/>
              </a:buClr>
              <a:buSzPts val="2200"/>
              <a:buFont typeface="Arial"/>
              <a:buNone/>
            </a:pPr>
            <a:r>
              <a:rPr lang="en-GB" sz="2100" b="0" i="0" u="none" strike="noStrike" cap="none">
                <a:solidFill>
                  <a:srgbClr val="000000"/>
                </a:solidFill>
                <a:latin typeface="Open Sans"/>
                <a:ea typeface="Open Sans"/>
                <a:cs typeface="Open Sans"/>
                <a:sym typeface="Open Sans"/>
              </a:rPr>
              <a:t>What kind of things might you </a:t>
            </a:r>
            <a:r>
              <a:rPr lang="en-GB" sz="2100" b="1" i="0" u="none" strike="noStrike" cap="none">
                <a:solidFill>
                  <a:srgbClr val="000000"/>
                </a:solidFill>
                <a:latin typeface="Open Sans"/>
                <a:ea typeface="Open Sans"/>
                <a:cs typeface="Open Sans"/>
                <a:sym typeface="Open Sans"/>
              </a:rPr>
              <a:t>do </a:t>
            </a:r>
            <a:r>
              <a:rPr lang="en-GB" sz="2100" b="0" i="0" u="none" strike="noStrike" cap="none">
                <a:solidFill>
                  <a:srgbClr val="000000"/>
                </a:solidFill>
                <a:latin typeface="Open Sans"/>
                <a:ea typeface="Open Sans"/>
                <a:cs typeface="Open Sans"/>
                <a:sym typeface="Open Sans"/>
              </a:rPr>
              <a:t>during work experience?</a:t>
            </a:r>
            <a:endParaRPr sz="2100" b="0" i="0" u="none" strike="noStrike" cap="none">
              <a:solidFill>
                <a:srgbClr val="000000"/>
              </a:solidFill>
              <a:latin typeface="Open Sans"/>
              <a:ea typeface="Open Sans"/>
              <a:cs typeface="Open Sans"/>
              <a:sym typeface="Open Sans"/>
            </a:endParaRPr>
          </a:p>
        </p:txBody>
      </p:sp>
      <p:sp>
        <p:nvSpPr>
          <p:cNvPr id="257" name="Google Shape;257;p39"/>
          <p:cNvSpPr/>
          <p:nvPr/>
        </p:nvSpPr>
        <p:spPr>
          <a:xfrm>
            <a:off x="501779" y="3822183"/>
            <a:ext cx="5474100" cy="949800"/>
          </a:xfrm>
          <a:prstGeom prst="roundRect">
            <a:avLst>
              <a:gd name="adj" fmla="val 16667"/>
            </a:avLst>
          </a:prstGeom>
          <a:solidFill>
            <a:srgbClr val="C9F0EF"/>
          </a:solidFill>
          <a:ln>
            <a:noFill/>
          </a:ln>
        </p:spPr>
        <p:txBody>
          <a:bodyPr spcFirstLastPara="1" wrap="square" lIns="126000" tIns="126000" rIns="126000" bIns="126000" anchor="ctr" anchorCtr="0">
            <a:noAutofit/>
          </a:bodyPr>
          <a:lstStyle/>
          <a:p>
            <a:pPr marL="914400" marR="0" lvl="0" indent="0" algn="l" rtl="0">
              <a:lnSpc>
                <a:spcPct val="120000"/>
              </a:lnSpc>
              <a:spcBef>
                <a:spcPts val="0"/>
              </a:spcBef>
              <a:spcAft>
                <a:spcPts val="0"/>
              </a:spcAft>
              <a:buClr>
                <a:srgbClr val="000000"/>
              </a:buClr>
              <a:buSzPts val="2200"/>
              <a:buFont typeface="Arial"/>
              <a:buNone/>
            </a:pPr>
            <a:r>
              <a:rPr lang="en-GB" sz="2100" b="0" i="0" u="none" strike="noStrike" cap="none">
                <a:solidFill>
                  <a:srgbClr val="000000"/>
                </a:solidFill>
                <a:latin typeface="Open Sans"/>
                <a:ea typeface="Open Sans"/>
                <a:cs typeface="Open Sans"/>
                <a:sym typeface="Open Sans"/>
              </a:rPr>
              <a:t>What </a:t>
            </a:r>
            <a:r>
              <a:rPr lang="en-GB" sz="2100" b="1" i="0" u="none" strike="noStrike" cap="none">
                <a:solidFill>
                  <a:srgbClr val="000000"/>
                </a:solidFill>
                <a:latin typeface="Open Sans"/>
                <a:ea typeface="Open Sans"/>
                <a:cs typeface="Open Sans"/>
                <a:sym typeface="Open Sans"/>
              </a:rPr>
              <a:t>skills could you develop</a:t>
            </a:r>
            <a:r>
              <a:rPr lang="en-GB" sz="2100" b="0" i="0" u="none" strike="noStrike" cap="none">
                <a:solidFill>
                  <a:srgbClr val="000000"/>
                </a:solidFill>
                <a:latin typeface="Open Sans"/>
                <a:ea typeface="Open Sans"/>
                <a:cs typeface="Open Sans"/>
                <a:sym typeface="Open Sans"/>
              </a:rPr>
              <a:t> on work experience?</a:t>
            </a:r>
            <a:endParaRPr sz="2100" b="0" i="0" u="none" strike="noStrike" cap="none">
              <a:solidFill>
                <a:srgbClr val="000000"/>
              </a:solidFill>
              <a:latin typeface="Open Sans"/>
              <a:ea typeface="Open Sans"/>
              <a:cs typeface="Open Sans"/>
              <a:sym typeface="Open Sans"/>
            </a:endParaRPr>
          </a:p>
        </p:txBody>
      </p:sp>
      <p:sp>
        <p:nvSpPr>
          <p:cNvPr id="258" name="Google Shape;258;p39"/>
          <p:cNvSpPr/>
          <p:nvPr/>
        </p:nvSpPr>
        <p:spPr>
          <a:xfrm>
            <a:off x="6218771" y="3822183"/>
            <a:ext cx="5474100" cy="949800"/>
          </a:xfrm>
          <a:prstGeom prst="roundRect">
            <a:avLst>
              <a:gd name="adj" fmla="val 16667"/>
            </a:avLst>
          </a:prstGeom>
          <a:solidFill>
            <a:srgbClr val="FFF2CC"/>
          </a:solidFill>
          <a:ln>
            <a:noFill/>
          </a:ln>
        </p:spPr>
        <p:txBody>
          <a:bodyPr spcFirstLastPara="1" wrap="square" lIns="126000" tIns="126000" rIns="126000" bIns="126000" anchor="ctr" anchorCtr="0">
            <a:noAutofit/>
          </a:bodyPr>
          <a:lstStyle/>
          <a:p>
            <a:pPr marL="914400" marR="0" lvl="0" indent="0" algn="l" rtl="0">
              <a:lnSpc>
                <a:spcPct val="120000"/>
              </a:lnSpc>
              <a:spcBef>
                <a:spcPts val="0"/>
              </a:spcBef>
              <a:spcAft>
                <a:spcPts val="0"/>
              </a:spcAft>
              <a:buClr>
                <a:srgbClr val="000000"/>
              </a:buClr>
              <a:buSzPts val="2200"/>
              <a:buFont typeface="Arial"/>
              <a:buNone/>
            </a:pPr>
            <a:r>
              <a:rPr lang="en-GB" sz="2100" b="0" i="0" u="none" strike="noStrike" cap="none">
                <a:solidFill>
                  <a:srgbClr val="000000"/>
                </a:solidFill>
                <a:latin typeface="Open Sans"/>
                <a:ea typeface="Open Sans"/>
                <a:cs typeface="Open Sans"/>
                <a:sym typeface="Open Sans"/>
              </a:rPr>
              <a:t>What might you </a:t>
            </a:r>
            <a:r>
              <a:rPr lang="en-GB" sz="2100" b="1" i="0" u="none" strike="noStrike" cap="none">
                <a:solidFill>
                  <a:srgbClr val="000000"/>
                </a:solidFill>
                <a:latin typeface="Open Sans"/>
                <a:ea typeface="Open Sans"/>
                <a:cs typeface="Open Sans"/>
                <a:sym typeface="Open Sans"/>
              </a:rPr>
              <a:t>learn</a:t>
            </a:r>
            <a:r>
              <a:rPr lang="en-GB" sz="2100" b="0" i="0" u="none" strike="noStrike" cap="none">
                <a:solidFill>
                  <a:srgbClr val="000000"/>
                </a:solidFill>
                <a:latin typeface="Open Sans"/>
                <a:ea typeface="Open Sans"/>
                <a:cs typeface="Open Sans"/>
                <a:sym typeface="Open Sans"/>
              </a:rPr>
              <a:t> from your work experience?</a:t>
            </a:r>
            <a:endParaRPr sz="2100" b="0" i="0" u="none" strike="noStrike" cap="none">
              <a:solidFill>
                <a:srgbClr val="000000"/>
              </a:solidFill>
              <a:latin typeface="Open Sans"/>
              <a:ea typeface="Open Sans"/>
              <a:cs typeface="Open Sans"/>
              <a:sym typeface="Open Sans"/>
            </a:endParaRPr>
          </a:p>
        </p:txBody>
      </p:sp>
      <p:sp>
        <p:nvSpPr>
          <p:cNvPr id="259" name="Google Shape;259;p39"/>
          <p:cNvSpPr/>
          <p:nvPr/>
        </p:nvSpPr>
        <p:spPr>
          <a:xfrm>
            <a:off x="501766" y="4883745"/>
            <a:ext cx="5474100" cy="949800"/>
          </a:xfrm>
          <a:prstGeom prst="roundRect">
            <a:avLst>
              <a:gd name="adj" fmla="val 16667"/>
            </a:avLst>
          </a:prstGeom>
          <a:solidFill>
            <a:srgbClr val="FFE4CC"/>
          </a:solidFill>
          <a:ln>
            <a:noFill/>
          </a:ln>
        </p:spPr>
        <p:txBody>
          <a:bodyPr spcFirstLastPara="1" wrap="square" lIns="126000" tIns="126000" rIns="126000" bIns="126000" anchor="ctr" anchorCtr="0">
            <a:noAutofit/>
          </a:bodyPr>
          <a:lstStyle/>
          <a:p>
            <a:pPr marL="914400" marR="0" lvl="0" indent="0" algn="l" rtl="0">
              <a:lnSpc>
                <a:spcPct val="120000"/>
              </a:lnSpc>
              <a:spcBef>
                <a:spcPts val="0"/>
              </a:spcBef>
              <a:spcAft>
                <a:spcPts val="0"/>
              </a:spcAft>
              <a:buClr>
                <a:srgbClr val="000000"/>
              </a:buClr>
              <a:buSzPts val="2200"/>
              <a:buFont typeface="Arial"/>
              <a:buNone/>
            </a:pPr>
            <a:r>
              <a:rPr lang="en-GB" sz="2100" b="1" i="0" u="none" strike="noStrike" cap="none">
                <a:solidFill>
                  <a:srgbClr val="000000"/>
                </a:solidFill>
                <a:latin typeface="Open Sans"/>
                <a:ea typeface="Open Sans"/>
                <a:cs typeface="Open Sans"/>
                <a:sym typeface="Open Sans"/>
              </a:rPr>
              <a:t>What else</a:t>
            </a:r>
            <a:r>
              <a:rPr lang="en-GB" sz="2100" b="0" i="0" u="none" strike="noStrike" cap="none">
                <a:solidFill>
                  <a:srgbClr val="000000"/>
                </a:solidFill>
                <a:latin typeface="Open Sans"/>
                <a:ea typeface="Open Sans"/>
                <a:cs typeface="Open Sans"/>
                <a:sym typeface="Open Sans"/>
              </a:rPr>
              <a:t> might you get out of doing work experience?</a:t>
            </a:r>
            <a:endParaRPr sz="2100" b="0" i="0" u="none" strike="noStrike" cap="none">
              <a:solidFill>
                <a:srgbClr val="000000"/>
              </a:solidFill>
              <a:latin typeface="Open Sans"/>
              <a:ea typeface="Open Sans"/>
              <a:cs typeface="Open Sans"/>
              <a:sym typeface="Open Sans"/>
            </a:endParaRPr>
          </a:p>
        </p:txBody>
      </p:sp>
      <p:sp>
        <p:nvSpPr>
          <p:cNvPr id="260" name="Google Shape;260;p39"/>
          <p:cNvSpPr/>
          <p:nvPr/>
        </p:nvSpPr>
        <p:spPr>
          <a:xfrm>
            <a:off x="6218759" y="4883745"/>
            <a:ext cx="5474100" cy="949800"/>
          </a:xfrm>
          <a:prstGeom prst="roundRect">
            <a:avLst>
              <a:gd name="adj" fmla="val 16667"/>
            </a:avLst>
          </a:prstGeom>
          <a:solidFill>
            <a:srgbClr val="DAE9F6"/>
          </a:solidFill>
          <a:ln>
            <a:noFill/>
          </a:ln>
        </p:spPr>
        <p:txBody>
          <a:bodyPr spcFirstLastPara="1" wrap="square" lIns="126000" tIns="126000" rIns="126000" bIns="126000" anchor="ctr" anchorCtr="0">
            <a:noAutofit/>
          </a:bodyPr>
          <a:lstStyle/>
          <a:p>
            <a:pPr marL="914400" marR="0" lvl="0" indent="0" algn="l" rtl="0">
              <a:lnSpc>
                <a:spcPct val="120000"/>
              </a:lnSpc>
              <a:spcBef>
                <a:spcPts val="0"/>
              </a:spcBef>
              <a:spcAft>
                <a:spcPts val="0"/>
              </a:spcAft>
              <a:buClr>
                <a:srgbClr val="000000"/>
              </a:buClr>
              <a:buSzPts val="2200"/>
              <a:buFont typeface="Arial"/>
              <a:buNone/>
            </a:pPr>
            <a:r>
              <a:rPr lang="en-GB" sz="2100" b="1" i="0" u="none" strike="noStrike" cap="none">
                <a:solidFill>
                  <a:srgbClr val="000000"/>
                </a:solidFill>
                <a:latin typeface="Open Sans"/>
                <a:ea typeface="Open Sans"/>
                <a:cs typeface="Open Sans"/>
                <a:sym typeface="Open Sans"/>
              </a:rPr>
              <a:t>How do you find somewhere</a:t>
            </a:r>
            <a:r>
              <a:rPr lang="en-GB" sz="2100" b="0" i="0" u="none" strike="noStrike" cap="none">
                <a:solidFill>
                  <a:srgbClr val="000000"/>
                </a:solidFill>
                <a:latin typeface="Open Sans"/>
                <a:ea typeface="Open Sans"/>
                <a:cs typeface="Open Sans"/>
                <a:sym typeface="Open Sans"/>
              </a:rPr>
              <a:t> to do work experience?</a:t>
            </a:r>
            <a:endParaRPr sz="2100" b="0" i="0" u="none" strike="noStrike" cap="none">
              <a:solidFill>
                <a:srgbClr val="000000"/>
              </a:solidFill>
              <a:latin typeface="Open Sans"/>
              <a:ea typeface="Open Sans"/>
              <a:cs typeface="Open Sans"/>
              <a:sym typeface="Open Sans"/>
            </a:endParaRPr>
          </a:p>
        </p:txBody>
      </p:sp>
      <p:pic>
        <p:nvPicPr>
          <p:cNvPr id="261" name="Google Shape;261;p39" descr="Badge Question Mark with solid fill"/>
          <p:cNvPicPr preferRelativeResize="0"/>
          <p:nvPr/>
        </p:nvPicPr>
        <p:blipFill rotWithShape="1">
          <a:blip r:embed="rId3">
            <a:alphaModFix/>
          </a:blip>
          <a:srcRect/>
          <a:stretch/>
        </p:blipFill>
        <p:spPr>
          <a:xfrm>
            <a:off x="1142925" y="1024523"/>
            <a:ext cx="914400" cy="914400"/>
          </a:xfrm>
          <a:prstGeom prst="rect">
            <a:avLst/>
          </a:prstGeom>
          <a:noFill/>
          <a:ln>
            <a:noFill/>
          </a:ln>
        </p:spPr>
      </p:pic>
      <p:pic>
        <p:nvPicPr>
          <p:cNvPr id="262" name="Google Shape;262;p39" title="search-svgrepo-com (1).png"/>
          <p:cNvPicPr preferRelativeResize="0"/>
          <p:nvPr/>
        </p:nvPicPr>
        <p:blipFill>
          <a:blip r:embed="rId4">
            <a:alphaModFix/>
          </a:blip>
          <a:stretch>
            <a:fillRect/>
          </a:stretch>
        </p:blipFill>
        <p:spPr>
          <a:xfrm>
            <a:off x="6475562" y="5060507"/>
            <a:ext cx="596275" cy="596275"/>
          </a:xfrm>
          <a:prstGeom prst="rect">
            <a:avLst/>
          </a:prstGeom>
          <a:noFill/>
          <a:ln>
            <a:noFill/>
          </a:ln>
        </p:spPr>
      </p:pic>
      <p:pic>
        <p:nvPicPr>
          <p:cNvPr id="263" name="Google Shape;263;p39" title="brain-3-svgrepo-com (1).png"/>
          <p:cNvPicPr preferRelativeResize="0"/>
          <p:nvPr/>
        </p:nvPicPr>
        <p:blipFill>
          <a:blip r:embed="rId5">
            <a:alphaModFix/>
          </a:blip>
          <a:stretch>
            <a:fillRect/>
          </a:stretch>
        </p:blipFill>
        <p:spPr>
          <a:xfrm>
            <a:off x="6475562" y="3998945"/>
            <a:ext cx="596275" cy="596275"/>
          </a:xfrm>
          <a:prstGeom prst="rect">
            <a:avLst/>
          </a:prstGeom>
          <a:noFill/>
          <a:ln>
            <a:noFill/>
          </a:ln>
        </p:spPr>
      </p:pic>
      <p:pic>
        <p:nvPicPr>
          <p:cNvPr id="264" name="Google Shape;264;p39" title="cog-svgrepo-com (1).png"/>
          <p:cNvPicPr preferRelativeResize="0"/>
          <p:nvPr/>
        </p:nvPicPr>
        <p:blipFill>
          <a:blip r:embed="rId6">
            <a:alphaModFix/>
          </a:blip>
          <a:stretch>
            <a:fillRect/>
          </a:stretch>
        </p:blipFill>
        <p:spPr>
          <a:xfrm>
            <a:off x="750497" y="3998945"/>
            <a:ext cx="596275" cy="596275"/>
          </a:xfrm>
          <a:prstGeom prst="rect">
            <a:avLst/>
          </a:prstGeom>
          <a:noFill/>
          <a:ln>
            <a:noFill/>
          </a:ln>
        </p:spPr>
      </p:pic>
      <p:pic>
        <p:nvPicPr>
          <p:cNvPr id="265" name="Google Shape;265;p39" title="map-pin-svgrepo-com (2).png"/>
          <p:cNvPicPr preferRelativeResize="0"/>
          <p:nvPr/>
        </p:nvPicPr>
        <p:blipFill>
          <a:blip r:embed="rId7">
            <a:alphaModFix/>
          </a:blip>
          <a:stretch>
            <a:fillRect/>
          </a:stretch>
        </p:blipFill>
        <p:spPr>
          <a:xfrm>
            <a:off x="750497" y="2908082"/>
            <a:ext cx="596275" cy="596275"/>
          </a:xfrm>
          <a:prstGeom prst="rect">
            <a:avLst/>
          </a:prstGeom>
          <a:noFill/>
          <a:ln>
            <a:noFill/>
          </a:ln>
        </p:spPr>
      </p:pic>
      <p:pic>
        <p:nvPicPr>
          <p:cNvPr id="266" name="Google Shape;266;p39" title="thought-balloon-svgrepo-com (2).png"/>
          <p:cNvPicPr preferRelativeResize="0"/>
          <p:nvPr/>
        </p:nvPicPr>
        <p:blipFill>
          <a:blip r:embed="rId8">
            <a:alphaModFix/>
          </a:blip>
          <a:stretch>
            <a:fillRect/>
          </a:stretch>
        </p:blipFill>
        <p:spPr>
          <a:xfrm>
            <a:off x="750497" y="5060507"/>
            <a:ext cx="596275" cy="596275"/>
          </a:xfrm>
          <a:prstGeom prst="rect">
            <a:avLst/>
          </a:prstGeom>
          <a:noFill/>
          <a:ln>
            <a:noFill/>
          </a:ln>
        </p:spPr>
      </p:pic>
      <p:pic>
        <p:nvPicPr>
          <p:cNvPr id="267" name="Google Shape;267;p39" title="list-check-svgrepo-com (1).png"/>
          <p:cNvPicPr preferRelativeResize="0"/>
          <p:nvPr/>
        </p:nvPicPr>
        <p:blipFill>
          <a:blip r:embed="rId9">
            <a:alphaModFix/>
          </a:blip>
          <a:stretch>
            <a:fillRect/>
          </a:stretch>
        </p:blipFill>
        <p:spPr>
          <a:xfrm>
            <a:off x="6475562" y="2908082"/>
            <a:ext cx="596275" cy="5962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40"/>
          <p:cNvSpPr/>
          <p:nvPr/>
        </p:nvSpPr>
        <p:spPr>
          <a:xfrm>
            <a:off x="344175" y="1148613"/>
            <a:ext cx="5523900" cy="1416000"/>
          </a:xfrm>
          <a:prstGeom prst="roundRect">
            <a:avLst>
              <a:gd name="adj" fmla="val 16667"/>
            </a:avLst>
          </a:prstGeom>
          <a:solidFill>
            <a:srgbClr val="FFD5E4"/>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You can work anywhere! As long as they’re happy to have you and have insurance.</a:t>
            </a:r>
            <a:endParaRPr sz="2200" b="0" i="0" u="none" strike="noStrike" cap="none">
              <a:solidFill>
                <a:srgbClr val="000000"/>
              </a:solidFill>
              <a:latin typeface="Open Sans"/>
              <a:ea typeface="Open Sans"/>
              <a:cs typeface="Open Sans"/>
              <a:sym typeface="Open Sans"/>
            </a:endParaRPr>
          </a:p>
        </p:txBody>
      </p:sp>
      <p:sp>
        <p:nvSpPr>
          <p:cNvPr id="274" name="Google Shape;274;p40"/>
          <p:cNvSpPr/>
          <p:nvPr/>
        </p:nvSpPr>
        <p:spPr>
          <a:xfrm>
            <a:off x="6113283" y="1148613"/>
            <a:ext cx="5523900" cy="1416000"/>
          </a:xfrm>
          <a:prstGeom prst="roundRect">
            <a:avLst>
              <a:gd name="adj" fmla="val 16667"/>
            </a:avLst>
          </a:prstGeom>
          <a:solidFill>
            <a:srgbClr val="ECDFF5"/>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You might shadow, help on projects, support other staff, or something else!</a:t>
            </a:r>
            <a:endParaRPr sz="2200" b="0" i="0" u="none" strike="noStrike" cap="none">
              <a:solidFill>
                <a:srgbClr val="000000"/>
              </a:solidFill>
              <a:latin typeface="Open Sans"/>
              <a:ea typeface="Open Sans"/>
              <a:cs typeface="Open Sans"/>
              <a:sym typeface="Open Sans"/>
            </a:endParaRPr>
          </a:p>
        </p:txBody>
      </p:sp>
      <p:sp>
        <p:nvSpPr>
          <p:cNvPr id="275" name="Google Shape;275;p40"/>
          <p:cNvSpPr/>
          <p:nvPr/>
        </p:nvSpPr>
        <p:spPr>
          <a:xfrm>
            <a:off x="344175" y="2764956"/>
            <a:ext cx="5523900" cy="1416000"/>
          </a:xfrm>
          <a:prstGeom prst="roundRect">
            <a:avLst>
              <a:gd name="adj" fmla="val 16667"/>
            </a:avLst>
          </a:prstGeom>
          <a:solidFill>
            <a:srgbClr val="C9F0EF"/>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Your confidence, independence, teamwork, social, and listening skills.</a:t>
            </a:r>
            <a:endParaRPr sz="2200" b="0" i="0" u="none" strike="noStrike" cap="none">
              <a:solidFill>
                <a:srgbClr val="000000"/>
              </a:solidFill>
              <a:latin typeface="Open Sans"/>
              <a:ea typeface="Open Sans"/>
              <a:cs typeface="Open Sans"/>
              <a:sym typeface="Open Sans"/>
            </a:endParaRPr>
          </a:p>
        </p:txBody>
      </p:sp>
      <p:sp>
        <p:nvSpPr>
          <p:cNvPr id="276" name="Google Shape;276;p40"/>
          <p:cNvSpPr/>
          <p:nvPr/>
        </p:nvSpPr>
        <p:spPr>
          <a:xfrm>
            <a:off x="6113283" y="2774262"/>
            <a:ext cx="5523900" cy="1416000"/>
          </a:xfrm>
          <a:prstGeom prst="roundRect">
            <a:avLst>
              <a:gd name="adj" fmla="val 16667"/>
            </a:avLst>
          </a:prstGeom>
          <a:solidFill>
            <a:srgbClr val="FFF2CC"/>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What that job is really like, expectations at work, and more!</a:t>
            </a:r>
            <a:endParaRPr sz="2200" b="0" i="0" u="none" strike="noStrike" cap="none">
              <a:solidFill>
                <a:srgbClr val="000000"/>
              </a:solidFill>
              <a:latin typeface="Open Sans"/>
              <a:ea typeface="Open Sans"/>
              <a:cs typeface="Open Sans"/>
              <a:sym typeface="Open Sans"/>
            </a:endParaRPr>
          </a:p>
        </p:txBody>
      </p:sp>
      <p:sp>
        <p:nvSpPr>
          <p:cNvPr id="277" name="Google Shape;277;p40"/>
          <p:cNvSpPr/>
          <p:nvPr/>
        </p:nvSpPr>
        <p:spPr>
          <a:xfrm>
            <a:off x="344175" y="4381299"/>
            <a:ext cx="5523900" cy="1416000"/>
          </a:xfrm>
          <a:prstGeom prst="roundRect">
            <a:avLst>
              <a:gd name="adj" fmla="val 16667"/>
            </a:avLst>
          </a:prstGeom>
          <a:solidFill>
            <a:srgbClr val="FFE4CC"/>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You might find you dream career! Or, you might learn what you wouldn’t like to do.</a:t>
            </a:r>
            <a:endParaRPr sz="2200" b="0" i="0" u="none" strike="noStrike" cap="none">
              <a:solidFill>
                <a:srgbClr val="000000"/>
              </a:solidFill>
              <a:latin typeface="Open Sans"/>
              <a:ea typeface="Open Sans"/>
              <a:cs typeface="Open Sans"/>
              <a:sym typeface="Open Sans"/>
            </a:endParaRPr>
          </a:p>
        </p:txBody>
      </p:sp>
      <p:sp>
        <p:nvSpPr>
          <p:cNvPr id="278" name="Google Shape;278;p40"/>
          <p:cNvSpPr/>
          <p:nvPr/>
        </p:nvSpPr>
        <p:spPr>
          <a:xfrm>
            <a:off x="6113283" y="4399925"/>
            <a:ext cx="5523900" cy="1416000"/>
          </a:xfrm>
          <a:prstGeom prst="roundRect">
            <a:avLst>
              <a:gd name="adj" fmla="val 16667"/>
            </a:avLst>
          </a:prstGeom>
          <a:solidFill>
            <a:srgbClr val="DAE9F6"/>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It’s your job to find a placement, but we’re going to look at how to do this.</a:t>
            </a:r>
            <a:endParaRPr sz="2200" b="0" i="0" u="none" strike="noStrike" cap="none">
              <a:solidFill>
                <a:srgbClr val="000000"/>
              </a:solidFill>
              <a:latin typeface="Open Sans"/>
              <a:ea typeface="Open Sans"/>
              <a:cs typeface="Open Sans"/>
              <a:sym typeface="Open Sans"/>
            </a:endParaRPr>
          </a:p>
        </p:txBody>
      </p:sp>
      <p:sp>
        <p:nvSpPr>
          <p:cNvPr id="279" name="Google Shape;279;p40"/>
          <p:cNvSpPr/>
          <p:nvPr/>
        </p:nvSpPr>
        <p:spPr>
          <a:xfrm>
            <a:off x="344175" y="1130000"/>
            <a:ext cx="5523900" cy="1434600"/>
          </a:xfrm>
          <a:prstGeom prst="roundRect">
            <a:avLst>
              <a:gd name="adj" fmla="val 16667"/>
            </a:avLst>
          </a:prstGeom>
          <a:solidFill>
            <a:srgbClr val="FFD5E4"/>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What kind of </a:t>
            </a:r>
            <a:r>
              <a:rPr lang="en-GB" sz="2200" b="1" i="0" u="none" strike="noStrike" cap="none">
                <a:solidFill>
                  <a:srgbClr val="000000"/>
                </a:solidFill>
                <a:latin typeface="Open Sans"/>
                <a:ea typeface="Open Sans"/>
                <a:cs typeface="Open Sans"/>
                <a:sym typeface="Open Sans"/>
              </a:rPr>
              <a:t>places </a:t>
            </a:r>
            <a:r>
              <a:rPr lang="en-GB" sz="2200" b="0" i="0" u="none" strike="noStrike" cap="none">
                <a:solidFill>
                  <a:srgbClr val="000000"/>
                </a:solidFill>
                <a:latin typeface="Open Sans"/>
                <a:ea typeface="Open Sans"/>
                <a:cs typeface="Open Sans"/>
                <a:sym typeface="Open Sans"/>
              </a:rPr>
              <a:t>could you complete work experience in?</a:t>
            </a:r>
            <a:endParaRPr sz="2200" b="0" i="0" u="none" strike="noStrike" cap="none">
              <a:solidFill>
                <a:srgbClr val="000000"/>
              </a:solidFill>
              <a:latin typeface="Open Sans"/>
              <a:ea typeface="Open Sans"/>
              <a:cs typeface="Open Sans"/>
              <a:sym typeface="Open Sans"/>
            </a:endParaRPr>
          </a:p>
        </p:txBody>
      </p:sp>
      <p:sp>
        <p:nvSpPr>
          <p:cNvPr id="280" name="Google Shape;280;p40"/>
          <p:cNvSpPr/>
          <p:nvPr/>
        </p:nvSpPr>
        <p:spPr>
          <a:xfrm>
            <a:off x="6113283" y="1130000"/>
            <a:ext cx="5523900" cy="1434600"/>
          </a:xfrm>
          <a:prstGeom prst="roundRect">
            <a:avLst>
              <a:gd name="adj" fmla="val 16667"/>
            </a:avLst>
          </a:prstGeom>
          <a:solidFill>
            <a:srgbClr val="ECDFF5"/>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None/>
            </a:pPr>
            <a:r>
              <a:rPr lang="en-GB" sz="2200" b="0" i="0" u="none" strike="noStrike" cap="none">
                <a:solidFill>
                  <a:srgbClr val="000000"/>
                </a:solidFill>
                <a:latin typeface="Open Sans"/>
                <a:ea typeface="Open Sans"/>
                <a:cs typeface="Open Sans"/>
                <a:sym typeface="Open Sans"/>
              </a:rPr>
              <a:t>What kind of things might you </a:t>
            </a:r>
            <a:r>
              <a:rPr lang="en-GB" sz="2200" b="1" i="0" u="none" strike="noStrike" cap="none">
                <a:solidFill>
                  <a:srgbClr val="000000"/>
                </a:solidFill>
                <a:latin typeface="Open Sans"/>
                <a:ea typeface="Open Sans"/>
                <a:cs typeface="Open Sans"/>
                <a:sym typeface="Open Sans"/>
              </a:rPr>
              <a:t>do</a:t>
            </a:r>
            <a:r>
              <a:rPr lang="en-GB" sz="2200" b="0" i="0" u="none" strike="noStrike" cap="none">
                <a:solidFill>
                  <a:srgbClr val="000000"/>
                </a:solidFill>
                <a:latin typeface="Open Sans"/>
                <a:ea typeface="Open Sans"/>
                <a:cs typeface="Open Sans"/>
                <a:sym typeface="Open Sans"/>
              </a:rPr>
              <a:t> during work experience?</a:t>
            </a:r>
            <a:endParaRPr/>
          </a:p>
        </p:txBody>
      </p:sp>
      <p:sp>
        <p:nvSpPr>
          <p:cNvPr id="281" name="Google Shape;281;p40"/>
          <p:cNvSpPr/>
          <p:nvPr/>
        </p:nvSpPr>
        <p:spPr>
          <a:xfrm>
            <a:off x="346849" y="2777793"/>
            <a:ext cx="5523900" cy="1434600"/>
          </a:xfrm>
          <a:prstGeom prst="roundRect">
            <a:avLst>
              <a:gd name="adj" fmla="val 16667"/>
            </a:avLst>
          </a:prstGeom>
          <a:solidFill>
            <a:srgbClr val="C9F0EF"/>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What </a:t>
            </a:r>
            <a:r>
              <a:rPr lang="en-GB" sz="2200" b="1" i="0" u="none" strike="noStrike" cap="none">
                <a:solidFill>
                  <a:srgbClr val="000000"/>
                </a:solidFill>
                <a:latin typeface="Open Sans"/>
                <a:ea typeface="Open Sans"/>
                <a:cs typeface="Open Sans"/>
                <a:sym typeface="Open Sans"/>
              </a:rPr>
              <a:t>skills</a:t>
            </a:r>
            <a:r>
              <a:rPr lang="en-GB" sz="2200" b="0" i="0" u="none" strike="noStrike" cap="none">
                <a:solidFill>
                  <a:srgbClr val="000000"/>
                </a:solidFill>
                <a:latin typeface="Open Sans"/>
                <a:ea typeface="Open Sans"/>
                <a:cs typeface="Open Sans"/>
                <a:sym typeface="Open Sans"/>
              </a:rPr>
              <a:t> could you develop on work experience?</a:t>
            </a:r>
            <a:endParaRPr sz="2200" b="0" i="0" u="none" strike="noStrike" cap="none">
              <a:solidFill>
                <a:srgbClr val="000000"/>
              </a:solidFill>
              <a:latin typeface="Open Sans"/>
              <a:ea typeface="Open Sans"/>
              <a:cs typeface="Open Sans"/>
              <a:sym typeface="Open Sans"/>
            </a:endParaRPr>
          </a:p>
        </p:txBody>
      </p:sp>
      <p:sp>
        <p:nvSpPr>
          <p:cNvPr id="282" name="Google Shape;282;p40"/>
          <p:cNvSpPr/>
          <p:nvPr/>
        </p:nvSpPr>
        <p:spPr>
          <a:xfrm>
            <a:off x="6115956" y="2777793"/>
            <a:ext cx="5523900" cy="1434600"/>
          </a:xfrm>
          <a:prstGeom prst="roundRect">
            <a:avLst>
              <a:gd name="adj" fmla="val 16667"/>
            </a:avLst>
          </a:prstGeom>
          <a:solidFill>
            <a:srgbClr val="FFF2CC"/>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What might you </a:t>
            </a:r>
            <a:r>
              <a:rPr lang="en-GB" sz="2200" b="1" i="0" u="none" strike="noStrike" cap="none">
                <a:solidFill>
                  <a:srgbClr val="000000"/>
                </a:solidFill>
                <a:latin typeface="Open Sans"/>
                <a:ea typeface="Open Sans"/>
                <a:cs typeface="Open Sans"/>
                <a:sym typeface="Open Sans"/>
              </a:rPr>
              <a:t>learn</a:t>
            </a:r>
            <a:r>
              <a:rPr lang="en-GB" sz="2200" b="0" i="0" u="none" strike="noStrike" cap="none">
                <a:solidFill>
                  <a:srgbClr val="000000"/>
                </a:solidFill>
                <a:latin typeface="Open Sans"/>
                <a:ea typeface="Open Sans"/>
                <a:cs typeface="Open Sans"/>
                <a:sym typeface="Open Sans"/>
              </a:rPr>
              <a:t> from your work experience?</a:t>
            </a:r>
            <a:endParaRPr sz="2200" b="0" i="0" u="none" strike="noStrike" cap="none">
              <a:solidFill>
                <a:srgbClr val="000000"/>
              </a:solidFill>
              <a:latin typeface="Open Sans"/>
              <a:ea typeface="Open Sans"/>
              <a:cs typeface="Open Sans"/>
              <a:sym typeface="Open Sans"/>
            </a:endParaRPr>
          </a:p>
        </p:txBody>
      </p:sp>
      <p:sp>
        <p:nvSpPr>
          <p:cNvPr id="283" name="Google Shape;283;p40"/>
          <p:cNvSpPr/>
          <p:nvPr/>
        </p:nvSpPr>
        <p:spPr>
          <a:xfrm>
            <a:off x="346836" y="4381325"/>
            <a:ext cx="5523900" cy="1434600"/>
          </a:xfrm>
          <a:prstGeom prst="roundRect">
            <a:avLst>
              <a:gd name="adj" fmla="val 16667"/>
            </a:avLst>
          </a:prstGeom>
          <a:solidFill>
            <a:srgbClr val="FFE4CC"/>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1" i="0" u="none" strike="noStrike" cap="none">
                <a:solidFill>
                  <a:srgbClr val="000000"/>
                </a:solidFill>
                <a:latin typeface="Open Sans"/>
                <a:ea typeface="Open Sans"/>
                <a:cs typeface="Open Sans"/>
                <a:sym typeface="Open Sans"/>
              </a:rPr>
              <a:t>What else</a:t>
            </a:r>
            <a:r>
              <a:rPr lang="en-GB" sz="2200" b="0" i="0" u="none" strike="noStrike" cap="none">
                <a:solidFill>
                  <a:srgbClr val="000000"/>
                </a:solidFill>
                <a:latin typeface="Open Sans"/>
                <a:ea typeface="Open Sans"/>
                <a:cs typeface="Open Sans"/>
                <a:sym typeface="Open Sans"/>
              </a:rPr>
              <a:t> might you get out of doing work experience?</a:t>
            </a:r>
            <a:endParaRPr sz="2200" b="0" i="0" u="none" strike="noStrike" cap="none">
              <a:solidFill>
                <a:srgbClr val="000000"/>
              </a:solidFill>
              <a:latin typeface="Open Sans"/>
              <a:ea typeface="Open Sans"/>
              <a:cs typeface="Open Sans"/>
              <a:sym typeface="Open Sans"/>
            </a:endParaRPr>
          </a:p>
        </p:txBody>
      </p:sp>
      <p:sp>
        <p:nvSpPr>
          <p:cNvPr id="284" name="Google Shape;284;p40"/>
          <p:cNvSpPr/>
          <p:nvPr/>
        </p:nvSpPr>
        <p:spPr>
          <a:xfrm>
            <a:off x="6115945" y="4381325"/>
            <a:ext cx="5523900" cy="1434600"/>
          </a:xfrm>
          <a:prstGeom prst="roundRect">
            <a:avLst>
              <a:gd name="adj" fmla="val 16667"/>
            </a:avLst>
          </a:prstGeom>
          <a:solidFill>
            <a:srgbClr val="DAE9F6"/>
          </a:solidFill>
          <a:ln>
            <a:noFill/>
          </a:ln>
        </p:spPr>
        <p:txBody>
          <a:bodyPr spcFirstLastPara="1" wrap="square" lIns="162000" tIns="162000" rIns="162000" bIns="162000"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1" i="0" u="none" strike="noStrike" cap="none">
                <a:solidFill>
                  <a:srgbClr val="000000"/>
                </a:solidFill>
                <a:latin typeface="Open Sans"/>
                <a:ea typeface="Open Sans"/>
                <a:cs typeface="Open Sans"/>
                <a:sym typeface="Open Sans"/>
              </a:rPr>
              <a:t>How do you find somewhere</a:t>
            </a:r>
            <a:r>
              <a:rPr lang="en-GB" sz="2200" b="0" i="0" u="none" strike="noStrike" cap="none">
                <a:solidFill>
                  <a:srgbClr val="000000"/>
                </a:solidFill>
                <a:latin typeface="Open Sans"/>
                <a:ea typeface="Open Sans"/>
                <a:cs typeface="Open Sans"/>
                <a:sym typeface="Open Sans"/>
              </a:rPr>
              <a:t> to do work experience?</a:t>
            </a:r>
            <a:endParaRPr sz="2200" b="0" i="0" u="none" strike="noStrike" cap="none">
              <a:solidFill>
                <a:srgbClr val="000000"/>
              </a:solidFill>
              <a:latin typeface="Open Sans"/>
              <a:ea typeface="Open Sans"/>
              <a:cs typeface="Open Sans"/>
              <a:sym typeface="Open Sans"/>
            </a:endParaRPr>
          </a:p>
        </p:txBody>
      </p:sp>
      <p:sp>
        <p:nvSpPr>
          <p:cNvPr id="285" name="Google Shape;285;p40"/>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What is work experience?</a:t>
            </a:r>
            <a:endParaRPr sz="3200">
              <a:latin typeface="Open Sans"/>
              <a:ea typeface="Open Sans"/>
              <a:cs typeface="Open Sans"/>
              <a:sym typeface="Open San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1"/>
                                          </p:stCondLst>
                                        </p:cTn>
                                        <p:tgtEl>
                                          <p:spTgt spid="279"/>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1"/>
                                          </p:stCondLst>
                                        </p:cTn>
                                        <p:tgtEl>
                                          <p:spTgt spid="28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28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1"/>
                                          </p:stCondLst>
                                        </p:cTn>
                                        <p:tgtEl>
                                          <p:spTgt spid="28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1"/>
                                          </p:stCondLst>
                                        </p:cTn>
                                        <p:tgtEl>
                                          <p:spTgt spid="28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1"/>
                                          </p:stCondLst>
                                        </p:cTn>
                                        <p:tgtEl>
                                          <p:spTgt spid="28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41"/>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Miss Unifrog’s Year 10 work experience</a:t>
            </a:r>
            <a:endParaRPr sz="3200" b="1">
              <a:latin typeface="Open Sans"/>
              <a:ea typeface="Open Sans"/>
              <a:cs typeface="Open Sans"/>
              <a:sym typeface="Open Sans"/>
            </a:endParaRPr>
          </a:p>
        </p:txBody>
      </p:sp>
      <p:sp>
        <p:nvSpPr>
          <p:cNvPr id="292" name="Google Shape;292;p41"/>
          <p:cNvSpPr/>
          <p:nvPr/>
        </p:nvSpPr>
        <p:spPr>
          <a:xfrm>
            <a:off x="1697300" y="1113189"/>
            <a:ext cx="8917500" cy="541500"/>
          </a:xfrm>
          <a:prstGeom prst="roundRect">
            <a:avLst>
              <a:gd name="adj" fmla="val 16667"/>
            </a:avLst>
          </a:prstGeom>
          <a:noFill/>
          <a:ln w="28575" cap="flat" cmpd="sng">
            <a:solidFill>
              <a:srgbClr val="4BC7C8"/>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Miss Unifrog did work experience in a department store.</a:t>
            </a:r>
            <a:endParaRPr sz="2200" b="0" i="0" u="none" strike="noStrike" cap="none">
              <a:solidFill>
                <a:srgbClr val="000000"/>
              </a:solidFill>
              <a:latin typeface="Open Sans"/>
              <a:ea typeface="Open Sans"/>
              <a:cs typeface="Open Sans"/>
              <a:sym typeface="Open Sans"/>
            </a:endParaRPr>
          </a:p>
        </p:txBody>
      </p:sp>
      <p:sp>
        <p:nvSpPr>
          <p:cNvPr id="293" name="Google Shape;293;p41"/>
          <p:cNvSpPr/>
          <p:nvPr/>
        </p:nvSpPr>
        <p:spPr>
          <a:xfrm>
            <a:off x="298626" y="1875125"/>
            <a:ext cx="3590400" cy="4017600"/>
          </a:xfrm>
          <a:prstGeom prst="roundRect">
            <a:avLst>
              <a:gd name="adj" fmla="val 10404"/>
            </a:avLst>
          </a:prstGeom>
          <a:solidFill>
            <a:srgbClr val="ECDFF5"/>
          </a:solidFill>
          <a:ln>
            <a:noFill/>
          </a:ln>
        </p:spPr>
        <p:txBody>
          <a:bodyPr spcFirstLastPara="1" wrap="square" lIns="126000" tIns="90000" rIns="126000" bIns="90000" anchor="t"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1" i="0" u="none" strike="noStrike" cap="none">
                <a:solidFill>
                  <a:schemeClr val="dk1"/>
                </a:solidFill>
                <a:latin typeface="Open Sans"/>
                <a:ea typeface="Open Sans"/>
                <a:cs typeface="Open Sans"/>
                <a:sym typeface="Open Sans"/>
              </a:rPr>
              <a:t>How I found a place:</a:t>
            </a:r>
            <a:endParaRPr sz="2200" b="1" i="0" u="none" strike="noStrike" cap="none">
              <a:solidFill>
                <a:schemeClr val="dk1"/>
              </a:solidFill>
              <a:latin typeface="Open Sans"/>
              <a:ea typeface="Open Sans"/>
              <a:cs typeface="Open Sans"/>
              <a:sym typeface="Open Sans"/>
            </a:endParaRPr>
          </a:p>
          <a:p>
            <a:pPr marL="0" marR="0" lvl="0" indent="0" algn="l" rtl="0">
              <a:lnSpc>
                <a:spcPct val="130000"/>
              </a:lnSpc>
              <a:spcBef>
                <a:spcPts val="0"/>
              </a:spcBef>
              <a:spcAft>
                <a:spcPts val="0"/>
              </a:spcAft>
              <a:buClr>
                <a:srgbClr val="000000"/>
              </a:buClr>
              <a:buSzPts val="2000"/>
              <a:buFont typeface="Arial"/>
              <a:buNone/>
            </a:pPr>
            <a:r>
              <a:rPr lang="en-GB" sz="2000" b="0" i="0" u="none" strike="noStrike" cap="none">
                <a:solidFill>
                  <a:schemeClr val="dk1"/>
                </a:solidFill>
                <a:latin typeface="Open Sans"/>
                <a:ea typeface="Open Sans"/>
                <a:cs typeface="Open Sans"/>
                <a:sym typeface="Open Sans"/>
              </a:rPr>
              <a:t>I took my CV to stores in the shopping centre and handed it in. Then I followed up by email asking for a placement.</a:t>
            </a:r>
            <a:endParaRPr sz="2000" b="1" i="0" u="none" strike="noStrike" cap="none">
              <a:solidFill>
                <a:schemeClr val="dk1"/>
              </a:solidFill>
              <a:latin typeface="Open Sans"/>
              <a:ea typeface="Open Sans"/>
              <a:cs typeface="Open Sans"/>
              <a:sym typeface="Open Sans"/>
            </a:endParaRPr>
          </a:p>
        </p:txBody>
      </p:sp>
      <p:sp>
        <p:nvSpPr>
          <p:cNvPr id="294" name="Google Shape;294;p41"/>
          <p:cNvSpPr/>
          <p:nvPr/>
        </p:nvSpPr>
        <p:spPr>
          <a:xfrm>
            <a:off x="4224317" y="1875125"/>
            <a:ext cx="3590400" cy="4017600"/>
          </a:xfrm>
          <a:prstGeom prst="roundRect">
            <a:avLst>
              <a:gd name="adj" fmla="val 12542"/>
            </a:avLst>
          </a:prstGeom>
          <a:solidFill>
            <a:srgbClr val="C9F0EF"/>
          </a:solidFill>
          <a:ln>
            <a:noFill/>
          </a:ln>
        </p:spPr>
        <p:txBody>
          <a:bodyPr spcFirstLastPara="1" wrap="square" lIns="126000" tIns="90000" rIns="126000" bIns="90000" anchor="t"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200" b="1" i="0" u="none" strike="noStrike" cap="none">
                <a:solidFill>
                  <a:schemeClr val="dk1"/>
                </a:solidFill>
                <a:latin typeface="Open Sans"/>
                <a:ea typeface="Open Sans"/>
                <a:cs typeface="Open Sans"/>
                <a:sym typeface="Open Sans"/>
              </a:rPr>
              <a:t>What I did:</a:t>
            </a:r>
            <a:endParaRPr sz="2200" b="1" i="0" u="none" strike="noStrike" cap="none">
              <a:solidFill>
                <a:schemeClr val="dk1"/>
              </a:solidFill>
              <a:latin typeface="Open Sans"/>
              <a:ea typeface="Open Sans"/>
              <a:cs typeface="Open Sans"/>
              <a:sym typeface="Open Sans"/>
            </a:endParaRPr>
          </a:p>
          <a:p>
            <a:pPr marL="0" marR="0" lvl="0" indent="0" algn="l" rtl="0">
              <a:lnSpc>
                <a:spcPct val="130000"/>
              </a:lnSpc>
              <a:spcBef>
                <a:spcPts val="0"/>
              </a:spcBef>
              <a:spcAft>
                <a:spcPts val="0"/>
              </a:spcAft>
              <a:buClr>
                <a:srgbClr val="000000"/>
              </a:buClr>
              <a:buSzPts val="2000"/>
              <a:buFont typeface="Arial"/>
              <a:buNone/>
            </a:pPr>
            <a:r>
              <a:rPr lang="en-GB" sz="2000" b="0" i="0" u="none" strike="noStrike" cap="none">
                <a:solidFill>
                  <a:schemeClr val="dk1"/>
                </a:solidFill>
                <a:latin typeface="Open Sans"/>
                <a:ea typeface="Open Sans"/>
                <a:cs typeface="Open Sans"/>
                <a:sym typeface="Open Sans"/>
              </a:rPr>
              <a:t>I worked one day in each department. I helped out staff and customers on the shop floor. I also did a project where I wrote a radio advert for the shop.</a:t>
            </a:r>
            <a:endParaRPr sz="2000" b="0" i="0" u="none" strike="noStrike" cap="none">
              <a:solidFill>
                <a:schemeClr val="dk1"/>
              </a:solidFill>
              <a:latin typeface="Open Sans"/>
              <a:ea typeface="Open Sans"/>
              <a:cs typeface="Open Sans"/>
              <a:sym typeface="Open Sans"/>
            </a:endParaRPr>
          </a:p>
        </p:txBody>
      </p:sp>
      <p:sp>
        <p:nvSpPr>
          <p:cNvPr id="295" name="Google Shape;295;p41"/>
          <p:cNvSpPr/>
          <p:nvPr/>
        </p:nvSpPr>
        <p:spPr>
          <a:xfrm>
            <a:off x="8150008" y="1875125"/>
            <a:ext cx="3692100" cy="4017600"/>
          </a:xfrm>
          <a:prstGeom prst="roundRect">
            <a:avLst>
              <a:gd name="adj" fmla="val 10404"/>
            </a:avLst>
          </a:prstGeom>
          <a:solidFill>
            <a:srgbClr val="FFD5E4"/>
          </a:solidFill>
          <a:ln>
            <a:noFill/>
          </a:ln>
        </p:spPr>
        <p:txBody>
          <a:bodyPr spcFirstLastPara="1" wrap="square" lIns="126000" tIns="90000" rIns="126000" bIns="90000" anchor="t" anchorCtr="0">
            <a:noAutofit/>
          </a:bodyPr>
          <a:lstStyle/>
          <a:p>
            <a:pPr marL="144000" marR="0" lvl="0" indent="0" algn="ctr" rtl="0">
              <a:lnSpc>
                <a:spcPct val="130000"/>
              </a:lnSpc>
              <a:spcBef>
                <a:spcPts val="0"/>
              </a:spcBef>
              <a:spcAft>
                <a:spcPts val="0"/>
              </a:spcAft>
              <a:buClr>
                <a:srgbClr val="000000"/>
              </a:buClr>
              <a:buSzPts val="2200"/>
              <a:buFont typeface="Arial"/>
              <a:buNone/>
            </a:pPr>
            <a:r>
              <a:rPr lang="en-GB" sz="2200" b="1" i="0" u="none" strike="noStrike" cap="none">
                <a:solidFill>
                  <a:schemeClr val="dk1"/>
                </a:solidFill>
                <a:latin typeface="Open Sans"/>
                <a:ea typeface="Open Sans"/>
                <a:cs typeface="Open Sans"/>
                <a:sym typeface="Open Sans"/>
              </a:rPr>
              <a:t>What I got out of it:</a:t>
            </a:r>
            <a:endParaRPr sz="2200" b="1" i="0" u="none" strike="noStrike" cap="none">
              <a:solidFill>
                <a:schemeClr val="dk1"/>
              </a:solidFill>
              <a:latin typeface="Open Sans"/>
              <a:ea typeface="Open Sans"/>
              <a:cs typeface="Open Sans"/>
              <a:sym typeface="Open Sans"/>
            </a:endParaRPr>
          </a:p>
          <a:p>
            <a:pPr marL="347200" marR="0" lvl="0" indent="-336550" algn="l" rtl="0">
              <a:lnSpc>
                <a:spcPct val="130000"/>
              </a:lnSpc>
              <a:spcBef>
                <a:spcPts val="0"/>
              </a:spcBef>
              <a:spcAft>
                <a:spcPts val="0"/>
              </a:spcAft>
              <a:buClr>
                <a:schemeClr val="dk1"/>
              </a:buClr>
              <a:buSzPts val="2100"/>
              <a:buFont typeface="Arial"/>
              <a:buChar char="•"/>
            </a:pPr>
            <a:r>
              <a:rPr lang="en-GB" sz="1900" b="0" i="0" u="none" strike="noStrike" cap="none">
                <a:solidFill>
                  <a:schemeClr val="dk1"/>
                </a:solidFill>
                <a:latin typeface="Open Sans"/>
                <a:ea typeface="Open Sans"/>
                <a:cs typeface="Open Sans"/>
                <a:sym typeface="Open Sans"/>
              </a:rPr>
              <a:t>Experience for my CV and interviews</a:t>
            </a:r>
            <a:endParaRPr sz="1900" b="0" i="0" u="none" strike="noStrike" cap="none">
              <a:solidFill>
                <a:schemeClr val="dk1"/>
              </a:solidFill>
              <a:latin typeface="Open Sans"/>
              <a:ea typeface="Open Sans"/>
              <a:cs typeface="Open Sans"/>
              <a:sym typeface="Open Sans"/>
            </a:endParaRPr>
          </a:p>
          <a:p>
            <a:pPr marL="347200" marR="0" lvl="0" indent="-336550" algn="l" rtl="0">
              <a:lnSpc>
                <a:spcPct val="130000"/>
              </a:lnSpc>
              <a:spcBef>
                <a:spcPts val="0"/>
              </a:spcBef>
              <a:spcAft>
                <a:spcPts val="0"/>
              </a:spcAft>
              <a:buClr>
                <a:schemeClr val="dk1"/>
              </a:buClr>
              <a:buSzPts val="2100"/>
              <a:buFont typeface="Arial"/>
              <a:buChar char="•"/>
            </a:pPr>
            <a:r>
              <a:rPr lang="en-GB" sz="1900" b="0" i="0" u="none" strike="noStrike" cap="none">
                <a:solidFill>
                  <a:schemeClr val="dk1"/>
                </a:solidFill>
                <a:latin typeface="Open Sans"/>
                <a:ea typeface="Open Sans"/>
                <a:cs typeface="Open Sans"/>
                <a:sym typeface="Open Sans"/>
              </a:rPr>
              <a:t>A better idea of retail and sales</a:t>
            </a:r>
            <a:endParaRPr sz="1900" b="0" i="0" u="none" strike="noStrike" cap="none">
              <a:solidFill>
                <a:schemeClr val="dk1"/>
              </a:solidFill>
              <a:latin typeface="Open Sans"/>
              <a:ea typeface="Open Sans"/>
              <a:cs typeface="Open Sans"/>
              <a:sym typeface="Open Sans"/>
            </a:endParaRPr>
          </a:p>
          <a:p>
            <a:pPr marL="347200" marR="0" lvl="0" indent="-336550" algn="l" rtl="0">
              <a:lnSpc>
                <a:spcPct val="130000"/>
              </a:lnSpc>
              <a:spcBef>
                <a:spcPts val="0"/>
              </a:spcBef>
              <a:spcAft>
                <a:spcPts val="0"/>
              </a:spcAft>
              <a:buClr>
                <a:schemeClr val="dk1"/>
              </a:buClr>
              <a:buSzPts val="2100"/>
              <a:buFont typeface="Arial"/>
              <a:buChar char="•"/>
            </a:pPr>
            <a:r>
              <a:rPr lang="en-GB" sz="1900" b="0" i="0" u="none" strike="noStrike" cap="none">
                <a:solidFill>
                  <a:schemeClr val="dk1"/>
                </a:solidFill>
                <a:latin typeface="Open Sans"/>
                <a:ea typeface="Open Sans"/>
                <a:cs typeface="Open Sans"/>
                <a:sym typeface="Open Sans"/>
              </a:rPr>
              <a:t>Confidence</a:t>
            </a:r>
            <a:endParaRPr sz="1900">
              <a:solidFill>
                <a:schemeClr val="dk1"/>
              </a:solidFill>
              <a:latin typeface="Open Sans"/>
              <a:ea typeface="Open Sans"/>
              <a:cs typeface="Open Sans"/>
              <a:sym typeface="Open Sans"/>
            </a:endParaRPr>
          </a:p>
          <a:p>
            <a:pPr marL="347200" marR="0" lvl="0" indent="-336550" algn="l" rtl="0">
              <a:lnSpc>
                <a:spcPct val="130000"/>
              </a:lnSpc>
              <a:spcBef>
                <a:spcPts val="0"/>
              </a:spcBef>
              <a:spcAft>
                <a:spcPts val="0"/>
              </a:spcAft>
              <a:buClr>
                <a:schemeClr val="dk1"/>
              </a:buClr>
              <a:buSzPts val="2100"/>
              <a:buFont typeface="Arial"/>
              <a:buChar char="•"/>
            </a:pPr>
            <a:r>
              <a:rPr lang="en-GB" sz="1900" b="0" i="0" u="none" strike="noStrike" cap="none">
                <a:solidFill>
                  <a:schemeClr val="dk1"/>
                </a:solidFill>
                <a:latin typeface="Open Sans"/>
                <a:ea typeface="Open Sans"/>
                <a:cs typeface="Open Sans"/>
                <a:sym typeface="Open Sans"/>
              </a:rPr>
              <a:t>Independence</a:t>
            </a:r>
            <a:endParaRPr sz="1900" b="0" i="0" u="none" strike="noStrike" cap="none">
              <a:solidFill>
                <a:schemeClr val="dk1"/>
              </a:solidFill>
              <a:latin typeface="Open Sans"/>
              <a:ea typeface="Open Sans"/>
              <a:cs typeface="Open Sans"/>
              <a:sym typeface="Open Sans"/>
            </a:endParaRPr>
          </a:p>
          <a:p>
            <a:pPr marL="347200" marR="0" lvl="0" indent="-336550" algn="l" rtl="0">
              <a:lnSpc>
                <a:spcPct val="130000"/>
              </a:lnSpc>
              <a:spcBef>
                <a:spcPts val="0"/>
              </a:spcBef>
              <a:spcAft>
                <a:spcPts val="0"/>
              </a:spcAft>
              <a:buClr>
                <a:schemeClr val="dk1"/>
              </a:buClr>
              <a:buSzPts val="2100"/>
              <a:buFont typeface="Arial"/>
              <a:buChar char="•"/>
            </a:pPr>
            <a:r>
              <a:rPr lang="en-GB" sz="1900" b="0" i="0" u="none" strike="noStrike" cap="none">
                <a:solidFill>
                  <a:schemeClr val="dk1"/>
                </a:solidFill>
                <a:latin typeface="Open Sans"/>
                <a:ea typeface="Open Sans"/>
                <a:cs typeface="Open Sans"/>
                <a:sym typeface="Open Sans"/>
              </a:rPr>
              <a:t>A project for my portfolio</a:t>
            </a:r>
            <a:endParaRPr sz="1900" b="0" i="0" u="none" strike="noStrike" cap="none">
              <a:solidFill>
                <a:schemeClr val="dk1"/>
              </a:solidFill>
              <a:latin typeface="Open Sans"/>
              <a:ea typeface="Open Sans"/>
              <a:cs typeface="Open Sans"/>
              <a:sym typeface="Open San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44"/>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How do you find work experience?</a:t>
            </a:r>
            <a:endParaRPr sz="3200">
              <a:latin typeface="Open Sans"/>
              <a:ea typeface="Open Sans"/>
              <a:cs typeface="Open Sans"/>
              <a:sym typeface="Open Sans"/>
            </a:endParaRPr>
          </a:p>
        </p:txBody>
      </p:sp>
      <p:sp>
        <p:nvSpPr>
          <p:cNvPr id="322" name="Google Shape;322;p44"/>
          <p:cNvSpPr/>
          <p:nvPr/>
        </p:nvSpPr>
        <p:spPr>
          <a:xfrm>
            <a:off x="395175" y="2037898"/>
            <a:ext cx="5495100" cy="1017000"/>
          </a:xfrm>
          <a:prstGeom prst="roundRect">
            <a:avLst>
              <a:gd name="adj" fmla="val 16667"/>
            </a:avLst>
          </a:prstGeom>
          <a:solidFill>
            <a:srgbClr val="FFD5E4"/>
          </a:solidFill>
          <a:ln>
            <a:noFill/>
          </a:ln>
        </p:spPr>
        <p:txBody>
          <a:bodyPr spcFirstLastPara="1" wrap="square" lIns="91425" tIns="91425" rIns="91425" bIns="91425" anchor="ctr" anchorCtr="0">
            <a:noAutofit/>
          </a:bodyPr>
          <a:lstStyle/>
          <a:p>
            <a:pPr marL="0" marR="0" lvl="0" indent="0" algn="ctr" rtl="0">
              <a:lnSpc>
                <a:spcPct val="120000"/>
              </a:lnSpc>
              <a:spcBef>
                <a:spcPts val="0"/>
              </a:spcBef>
              <a:spcAft>
                <a:spcPts val="0"/>
              </a:spcAft>
              <a:buClr>
                <a:srgbClr val="000000"/>
              </a:buClr>
              <a:buSzPts val="2200"/>
              <a:buFont typeface="Arial"/>
              <a:buNone/>
            </a:pPr>
            <a:r>
              <a:rPr lang="en-GB" sz="2000" b="0" i="0" u="none" strike="noStrike" cap="none">
                <a:solidFill>
                  <a:srgbClr val="000000"/>
                </a:solidFill>
                <a:latin typeface="Open Sans"/>
                <a:ea typeface="Open Sans"/>
                <a:cs typeface="Open Sans"/>
                <a:sym typeface="Open Sans"/>
              </a:rPr>
              <a:t>Talk to </a:t>
            </a:r>
            <a:r>
              <a:rPr lang="en-GB" sz="2000" b="1" i="0" u="none" strike="noStrike" cap="none">
                <a:solidFill>
                  <a:srgbClr val="000000"/>
                </a:solidFill>
                <a:latin typeface="Open Sans"/>
                <a:ea typeface="Open Sans"/>
                <a:cs typeface="Open Sans"/>
                <a:sym typeface="Open Sans"/>
              </a:rPr>
              <a:t>local businesses</a:t>
            </a:r>
            <a:br>
              <a:rPr lang="en-GB" sz="2000">
                <a:latin typeface="Open Sans"/>
                <a:ea typeface="Open Sans"/>
                <a:cs typeface="Open Sans"/>
                <a:sym typeface="Open Sans"/>
              </a:rPr>
            </a:br>
            <a:r>
              <a:rPr lang="en-GB" sz="2000" b="0" i="0" u="none" strike="noStrike" cap="none">
                <a:solidFill>
                  <a:srgbClr val="000000"/>
                </a:solidFill>
                <a:latin typeface="Open Sans"/>
                <a:ea typeface="Open Sans"/>
                <a:cs typeface="Open Sans"/>
                <a:sym typeface="Open Sans"/>
              </a:rPr>
              <a:t>(e.g. shops, hair salons)</a:t>
            </a:r>
            <a:endParaRPr sz="2000" b="0" i="0" u="none" strike="noStrike" cap="none">
              <a:solidFill>
                <a:srgbClr val="000000"/>
              </a:solidFill>
              <a:latin typeface="Open Sans"/>
              <a:ea typeface="Open Sans"/>
              <a:cs typeface="Open Sans"/>
              <a:sym typeface="Open Sans"/>
            </a:endParaRPr>
          </a:p>
        </p:txBody>
      </p:sp>
      <p:sp>
        <p:nvSpPr>
          <p:cNvPr id="323" name="Google Shape;323;p44"/>
          <p:cNvSpPr/>
          <p:nvPr/>
        </p:nvSpPr>
        <p:spPr>
          <a:xfrm>
            <a:off x="6255224" y="2037898"/>
            <a:ext cx="5495100" cy="1017000"/>
          </a:xfrm>
          <a:prstGeom prst="roundRect">
            <a:avLst>
              <a:gd name="adj" fmla="val 16667"/>
            </a:avLst>
          </a:prstGeom>
          <a:solidFill>
            <a:srgbClr val="ECDFF5"/>
          </a:solidFill>
          <a:ln>
            <a:noFill/>
          </a:ln>
        </p:spPr>
        <p:txBody>
          <a:bodyPr spcFirstLastPara="1" wrap="square" lIns="91425" tIns="91425" rIns="91425" bIns="91425" anchor="ctr" anchorCtr="0">
            <a:noAutofit/>
          </a:bodyPr>
          <a:lstStyle/>
          <a:p>
            <a:pPr marL="0" marR="0" lvl="0" indent="0" algn="ctr" rtl="0">
              <a:lnSpc>
                <a:spcPct val="120000"/>
              </a:lnSpc>
              <a:spcBef>
                <a:spcPts val="0"/>
              </a:spcBef>
              <a:spcAft>
                <a:spcPts val="0"/>
              </a:spcAft>
              <a:buClr>
                <a:srgbClr val="000000"/>
              </a:buClr>
              <a:buSzPts val="2200"/>
              <a:buFont typeface="Arial"/>
              <a:buNone/>
            </a:pPr>
            <a:r>
              <a:rPr lang="en-GB" sz="2000" b="0" i="0" u="none" strike="noStrike" cap="none">
                <a:solidFill>
                  <a:srgbClr val="000000"/>
                </a:solidFill>
                <a:latin typeface="Open Sans"/>
                <a:ea typeface="Open Sans"/>
                <a:cs typeface="Open Sans"/>
                <a:sym typeface="Open Sans"/>
              </a:rPr>
              <a:t>Talk to </a:t>
            </a:r>
            <a:r>
              <a:rPr lang="en-GB" sz="2000" b="1" i="0" u="none" strike="noStrike" cap="none">
                <a:solidFill>
                  <a:srgbClr val="000000"/>
                </a:solidFill>
                <a:latin typeface="Open Sans"/>
                <a:ea typeface="Open Sans"/>
                <a:cs typeface="Open Sans"/>
                <a:sym typeface="Open Sans"/>
              </a:rPr>
              <a:t>local services</a:t>
            </a:r>
            <a:r>
              <a:rPr lang="en-GB" sz="2000" b="0" i="0" u="none" strike="noStrike" cap="none">
                <a:solidFill>
                  <a:srgbClr val="000000"/>
                </a:solidFill>
                <a:latin typeface="Open Sans"/>
                <a:ea typeface="Open Sans"/>
                <a:cs typeface="Open Sans"/>
                <a:sym typeface="Open Sans"/>
              </a:rPr>
              <a:t> (e.g. the library, the council office, museums, etc.)</a:t>
            </a:r>
            <a:endParaRPr sz="2000" b="0" i="0" u="none" strike="noStrike" cap="none">
              <a:solidFill>
                <a:schemeClr val="dk1"/>
              </a:solidFill>
              <a:latin typeface="Open Sans"/>
              <a:ea typeface="Open Sans"/>
              <a:cs typeface="Open Sans"/>
              <a:sym typeface="Open Sans"/>
            </a:endParaRPr>
          </a:p>
        </p:txBody>
      </p:sp>
      <p:sp>
        <p:nvSpPr>
          <p:cNvPr id="324" name="Google Shape;324;p44"/>
          <p:cNvSpPr/>
          <p:nvPr/>
        </p:nvSpPr>
        <p:spPr>
          <a:xfrm>
            <a:off x="6255228" y="4492897"/>
            <a:ext cx="5495100" cy="1372200"/>
          </a:xfrm>
          <a:prstGeom prst="roundRect">
            <a:avLst>
              <a:gd name="adj" fmla="val 16667"/>
            </a:avLst>
          </a:prstGeom>
          <a:solidFill>
            <a:srgbClr val="C9F0EF"/>
          </a:solidFill>
          <a:ln>
            <a:noFill/>
          </a:ln>
        </p:spPr>
        <p:txBody>
          <a:bodyPr spcFirstLastPara="1" wrap="square" lIns="91425" tIns="91425" rIns="91425" bIns="91425" anchor="ctr" anchorCtr="0">
            <a:noAutofit/>
          </a:bodyPr>
          <a:lstStyle/>
          <a:p>
            <a:pPr marL="0" marR="0" lvl="0" indent="0" algn="ctr" rtl="0">
              <a:lnSpc>
                <a:spcPct val="120000"/>
              </a:lnSpc>
              <a:spcBef>
                <a:spcPts val="0"/>
              </a:spcBef>
              <a:spcAft>
                <a:spcPts val="0"/>
              </a:spcAft>
              <a:buClr>
                <a:srgbClr val="000000"/>
              </a:buClr>
              <a:buSzPts val="2200"/>
              <a:buFont typeface="Arial"/>
              <a:buNone/>
            </a:pPr>
            <a:r>
              <a:rPr lang="en-GB" sz="2000" b="0" i="0" u="none" strike="noStrike" cap="none" dirty="0">
                <a:solidFill>
                  <a:srgbClr val="000000"/>
                </a:solidFill>
                <a:latin typeface="Open Sans"/>
                <a:ea typeface="Open Sans"/>
                <a:cs typeface="Open Sans"/>
                <a:sym typeface="Open Sans"/>
              </a:rPr>
              <a:t>Talk to the local branch of a </a:t>
            </a:r>
            <a:r>
              <a:rPr lang="en-GB" sz="2000" b="1" i="0" u="none" strike="noStrike" cap="none" dirty="0">
                <a:solidFill>
                  <a:srgbClr val="000000"/>
                </a:solidFill>
                <a:latin typeface="Open Sans"/>
                <a:ea typeface="Open Sans"/>
                <a:cs typeface="Open Sans"/>
                <a:sym typeface="Open Sans"/>
              </a:rPr>
              <a:t>chain company</a:t>
            </a:r>
            <a:endParaRPr sz="2000" b="0" i="0" u="none" strike="noStrike" cap="none" dirty="0">
              <a:solidFill>
                <a:schemeClr val="dk1"/>
              </a:solidFill>
              <a:latin typeface="Open Sans"/>
              <a:ea typeface="Open Sans"/>
              <a:cs typeface="Open Sans"/>
              <a:sym typeface="Open Sans"/>
            </a:endParaRPr>
          </a:p>
        </p:txBody>
      </p:sp>
      <p:sp>
        <p:nvSpPr>
          <p:cNvPr id="325" name="Google Shape;325;p44"/>
          <p:cNvSpPr/>
          <p:nvPr/>
        </p:nvSpPr>
        <p:spPr>
          <a:xfrm>
            <a:off x="395178" y="3265349"/>
            <a:ext cx="5495100" cy="1017000"/>
          </a:xfrm>
          <a:prstGeom prst="roundRect">
            <a:avLst>
              <a:gd name="adj" fmla="val 16667"/>
            </a:avLst>
          </a:prstGeom>
          <a:solidFill>
            <a:srgbClr val="FFF2CC"/>
          </a:solidFill>
          <a:ln>
            <a:noFill/>
          </a:ln>
        </p:spPr>
        <p:txBody>
          <a:bodyPr spcFirstLastPara="1" wrap="square" lIns="91425" tIns="91425" rIns="91425" bIns="91425" anchor="ctr" anchorCtr="0">
            <a:noAutofit/>
          </a:bodyPr>
          <a:lstStyle/>
          <a:p>
            <a:pPr marL="0" marR="0" lvl="0" indent="0" algn="ctr" rtl="0">
              <a:lnSpc>
                <a:spcPct val="120000"/>
              </a:lnSpc>
              <a:spcBef>
                <a:spcPts val="0"/>
              </a:spcBef>
              <a:spcAft>
                <a:spcPts val="0"/>
              </a:spcAft>
              <a:buClr>
                <a:srgbClr val="000000"/>
              </a:buClr>
              <a:buSzPts val="2200"/>
              <a:buFont typeface="Arial"/>
              <a:buNone/>
            </a:pPr>
            <a:r>
              <a:rPr lang="en-GB" sz="2000" b="0" i="0" u="none" strike="noStrike" cap="none">
                <a:solidFill>
                  <a:srgbClr val="000000"/>
                </a:solidFill>
                <a:latin typeface="Open Sans"/>
                <a:ea typeface="Open Sans"/>
                <a:cs typeface="Open Sans"/>
                <a:sym typeface="Open Sans"/>
              </a:rPr>
              <a:t>Talk to </a:t>
            </a:r>
            <a:r>
              <a:rPr lang="en-GB" sz="2000" b="1" i="0" u="none" strike="noStrike" cap="none">
                <a:solidFill>
                  <a:srgbClr val="000000"/>
                </a:solidFill>
                <a:latin typeface="Open Sans"/>
                <a:ea typeface="Open Sans"/>
                <a:cs typeface="Open Sans"/>
                <a:sym typeface="Open Sans"/>
              </a:rPr>
              <a:t>friends and family</a:t>
            </a:r>
            <a:r>
              <a:rPr lang="en-GB" sz="2000" b="0" i="0" u="none" strike="noStrike" cap="none">
                <a:solidFill>
                  <a:srgbClr val="000000"/>
                </a:solidFill>
                <a:latin typeface="Open Sans"/>
                <a:ea typeface="Open Sans"/>
                <a:cs typeface="Open Sans"/>
                <a:sym typeface="Open Sans"/>
              </a:rPr>
              <a:t> who have businesses</a:t>
            </a:r>
            <a:endParaRPr sz="2000" b="0" i="0" u="none" strike="noStrike" cap="none">
              <a:solidFill>
                <a:srgbClr val="000000"/>
              </a:solidFill>
              <a:latin typeface="Open Sans"/>
              <a:ea typeface="Open Sans"/>
              <a:cs typeface="Open Sans"/>
              <a:sym typeface="Open Sans"/>
            </a:endParaRPr>
          </a:p>
        </p:txBody>
      </p:sp>
      <p:sp>
        <p:nvSpPr>
          <p:cNvPr id="326" name="Google Shape;326;p44"/>
          <p:cNvSpPr/>
          <p:nvPr/>
        </p:nvSpPr>
        <p:spPr>
          <a:xfrm>
            <a:off x="397825" y="4492800"/>
            <a:ext cx="5495100" cy="1372200"/>
          </a:xfrm>
          <a:prstGeom prst="roundRect">
            <a:avLst>
              <a:gd name="adj" fmla="val 16667"/>
            </a:avLst>
          </a:prstGeom>
          <a:solidFill>
            <a:srgbClr val="FFE4CC"/>
          </a:solidFill>
          <a:ln>
            <a:noFill/>
          </a:ln>
        </p:spPr>
        <p:txBody>
          <a:bodyPr spcFirstLastPara="1" wrap="square" lIns="91425" tIns="91425" rIns="91425" bIns="91425" anchor="ctr" anchorCtr="0">
            <a:noAutofit/>
          </a:bodyPr>
          <a:lstStyle/>
          <a:p>
            <a:pPr marL="0" marR="0" lvl="0" indent="0" algn="ctr" rtl="0">
              <a:lnSpc>
                <a:spcPct val="120000"/>
              </a:lnSpc>
              <a:spcBef>
                <a:spcPts val="0"/>
              </a:spcBef>
              <a:spcAft>
                <a:spcPts val="0"/>
              </a:spcAft>
              <a:buClr>
                <a:srgbClr val="000000"/>
              </a:buClr>
              <a:buSzPts val="2200"/>
              <a:buFont typeface="Arial"/>
              <a:buNone/>
            </a:pPr>
            <a:r>
              <a:rPr lang="en-GB" sz="2000" b="0" i="0" u="none" strike="noStrike" cap="none" dirty="0">
                <a:solidFill>
                  <a:srgbClr val="000000"/>
                </a:solidFill>
                <a:latin typeface="Open Sans"/>
                <a:ea typeface="Open Sans"/>
                <a:cs typeface="Open Sans"/>
                <a:sym typeface="Open Sans"/>
              </a:rPr>
              <a:t>Talk to local </a:t>
            </a:r>
            <a:r>
              <a:rPr lang="en-GB" sz="2000" b="1" i="0" u="none" strike="noStrike" cap="none" dirty="0">
                <a:solidFill>
                  <a:srgbClr val="000000"/>
                </a:solidFill>
                <a:latin typeface="Open Sans"/>
                <a:ea typeface="Open Sans"/>
                <a:cs typeface="Open Sans"/>
                <a:sym typeface="Open Sans"/>
              </a:rPr>
              <a:t>nurseries and primary schools</a:t>
            </a:r>
            <a:r>
              <a:rPr lang="en-GB" sz="2000" b="0" i="0" u="none" strike="noStrike" cap="none" dirty="0">
                <a:solidFill>
                  <a:srgbClr val="000000"/>
                </a:solidFill>
                <a:latin typeface="Open Sans"/>
                <a:ea typeface="Open Sans"/>
                <a:cs typeface="Open Sans"/>
                <a:sym typeface="Open Sans"/>
              </a:rPr>
              <a:t> </a:t>
            </a:r>
            <a:endParaRPr sz="2000" b="0" i="0" u="none" strike="noStrike" cap="none" dirty="0">
              <a:solidFill>
                <a:srgbClr val="000000"/>
              </a:solidFill>
              <a:latin typeface="Open Sans"/>
              <a:ea typeface="Open Sans"/>
              <a:cs typeface="Open Sans"/>
              <a:sym typeface="Open Sans"/>
            </a:endParaRPr>
          </a:p>
        </p:txBody>
      </p:sp>
      <p:sp>
        <p:nvSpPr>
          <p:cNvPr id="327" name="Google Shape;327;p44"/>
          <p:cNvSpPr/>
          <p:nvPr/>
        </p:nvSpPr>
        <p:spPr>
          <a:xfrm>
            <a:off x="6255221" y="3265397"/>
            <a:ext cx="5495100" cy="1017000"/>
          </a:xfrm>
          <a:prstGeom prst="roundRect">
            <a:avLst>
              <a:gd name="adj" fmla="val 16667"/>
            </a:avLst>
          </a:prstGeom>
          <a:solidFill>
            <a:srgbClr val="DAE9F6"/>
          </a:solidFill>
          <a:ln>
            <a:noFill/>
          </a:ln>
        </p:spPr>
        <p:txBody>
          <a:bodyPr spcFirstLastPara="1" wrap="square" lIns="91425" tIns="91425" rIns="91425" bIns="91425" anchor="ctr" anchorCtr="0">
            <a:noAutofit/>
          </a:bodyPr>
          <a:lstStyle/>
          <a:p>
            <a:pPr marL="0" marR="0" lvl="0" indent="0" algn="ctr" rtl="0">
              <a:lnSpc>
                <a:spcPct val="120000"/>
              </a:lnSpc>
              <a:spcBef>
                <a:spcPts val="0"/>
              </a:spcBef>
              <a:spcAft>
                <a:spcPts val="0"/>
              </a:spcAft>
              <a:buClr>
                <a:srgbClr val="000000"/>
              </a:buClr>
              <a:buSzPts val="2200"/>
              <a:buFont typeface="Arial"/>
              <a:buNone/>
            </a:pPr>
            <a:r>
              <a:rPr lang="en-GB" sz="2000" b="0" i="0" u="none" strike="noStrike" cap="none">
                <a:solidFill>
                  <a:srgbClr val="000000"/>
                </a:solidFill>
                <a:latin typeface="Open Sans"/>
                <a:ea typeface="Open Sans"/>
                <a:cs typeface="Open Sans"/>
                <a:sym typeface="Open Sans"/>
              </a:rPr>
              <a:t>Talk to the </a:t>
            </a:r>
            <a:r>
              <a:rPr lang="en-GB" sz="2000" b="1" i="0" u="none" strike="noStrike" cap="none">
                <a:solidFill>
                  <a:srgbClr val="000000"/>
                </a:solidFill>
                <a:latin typeface="Open Sans"/>
                <a:ea typeface="Open Sans"/>
                <a:cs typeface="Open Sans"/>
                <a:sym typeface="Open Sans"/>
              </a:rPr>
              <a:t>clubs</a:t>
            </a:r>
            <a:r>
              <a:rPr lang="en-GB" sz="2000" b="0" i="0" u="none" strike="noStrike" cap="none">
                <a:solidFill>
                  <a:srgbClr val="000000"/>
                </a:solidFill>
                <a:latin typeface="Open Sans"/>
                <a:ea typeface="Open Sans"/>
                <a:cs typeface="Open Sans"/>
                <a:sym typeface="Open Sans"/>
              </a:rPr>
              <a:t> you belong to outside of school (e.g. Scouts, sports teams, etc.)</a:t>
            </a:r>
            <a:endParaRPr sz="2000" b="0" i="0" u="none" strike="noStrike" cap="none">
              <a:solidFill>
                <a:srgbClr val="000000"/>
              </a:solidFill>
              <a:latin typeface="Open Sans"/>
              <a:ea typeface="Open Sans"/>
              <a:cs typeface="Open Sans"/>
              <a:sym typeface="Open Sans"/>
            </a:endParaRPr>
          </a:p>
        </p:txBody>
      </p:sp>
      <p:sp>
        <p:nvSpPr>
          <p:cNvPr id="328" name="Google Shape;328;p44"/>
          <p:cNvSpPr/>
          <p:nvPr/>
        </p:nvSpPr>
        <p:spPr>
          <a:xfrm>
            <a:off x="1620387" y="1187136"/>
            <a:ext cx="9024300" cy="669300"/>
          </a:xfrm>
          <a:prstGeom prst="roundRect">
            <a:avLst>
              <a:gd name="adj" fmla="val 16667"/>
            </a:avLst>
          </a:prstGeom>
          <a:solidFill>
            <a:srgbClr val="C9F0E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We can support you, but it’s your responsibility to find a placement!</a:t>
            </a:r>
            <a:endParaRPr sz="2200" b="0" i="0" u="none" strike="noStrike" cap="none">
              <a:solidFill>
                <a:srgbClr val="000000"/>
              </a:solidFill>
              <a:latin typeface="Open Sans"/>
              <a:ea typeface="Open Sans"/>
              <a:cs typeface="Open Sans"/>
              <a:sym typeface="O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45"/>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How do you organise work experience?</a:t>
            </a:r>
            <a:endParaRPr sz="3200">
              <a:latin typeface="Open Sans"/>
              <a:ea typeface="Open Sans"/>
              <a:cs typeface="Open Sans"/>
              <a:sym typeface="Open Sans"/>
            </a:endParaRPr>
          </a:p>
        </p:txBody>
      </p:sp>
      <p:sp>
        <p:nvSpPr>
          <p:cNvPr id="335" name="Google Shape;335;p45"/>
          <p:cNvSpPr/>
          <p:nvPr/>
        </p:nvSpPr>
        <p:spPr>
          <a:xfrm>
            <a:off x="2075175" y="1143426"/>
            <a:ext cx="8041650" cy="669300"/>
          </a:xfrm>
          <a:prstGeom prst="roundRect">
            <a:avLst>
              <a:gd name="adj" fmla="val 16667"/>
            </a:avLst>
          </a:prstGeom>
          <a:noFill/>
          <a:ln w="28575" cap="flat" cmpd="sng">
            <a:solidFill>
              <a:srgbClr val="4BC7C8"/>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2200" b="0" i="0" u="none" strike="noStrike" cap="none">
                <a:solidFill>
                  <a:srgbClr val="000000"/>
                </a:solidFill>
                <a:latin typeface="Open Sans"/>
                <a:ea typeface="Open Sans"/>
                <a:cs typeface="Open Sans"/>
                <a:sym typeface="Open Sans"/>
              </a:rPr>
              <a:t>This is a four-step process using Unifrog’s Placements tool:</a:t>
            </a:r>
            <a:endParaRPr sz="2200" b="0" i="0" u="none" strike="noStrike" cap="none">
              <a:solidFill>
                <a:srgbClr val="000000"/>
              </a:solidFill>
              <a:latin typeface="Open Sans"/>
              <a:ea typeface="Open Sans"/>
              <a:cs typeface="Open Sans"/>
              <a:sym typeface="Open Sans"/>
            </a:endParaRPr>
          </a:p>
        </p:txBody>
      </p:sp>
      <p:grpSp>
        <p:nvGrpSpPr>
          <p:cNvPr id="336" name="Google Shape;336;p45"/>
          <p:cNvGrpSpPr/>
          <p:nvPr/>
        </p:nvGrpSpPr>
        <p:grpSpPr>
          <a:xfrm>
            <a:off x="417549" y="2081900"/>
            <a:ext cx="2632200" cy="3801987"/>
            <a:chOff x="417549" y="2081900"/>
            <a:chExt cx="2632200" cy="3801987"/>
          </a:xfrm>
        </p:grpSpPr>
        <p:sp>
          <p:nvSpPr>
            <p:cNvPr id="337" name="Google Shape;337;p45"/>
            <p:cNvSpPr/>
            <p:nvPr/>
          </p:nvSpPr>
          <p:spPr>
            <a:xfrm>
              <a:off x="417549" y="2081900"/>
              <a:ext cx="2632200" cy="2711100"/>
            </a:xfrm>
            <a:prstGeom prst="roundRect">
              <a:avLst>
                <a:gd name="adj" fmla="val 16667"/>
              </a:avLst>
            </a:prstGeom>
            <a:solidFill>
              <a:srgbClr val="78DAD8"/>
            </a:solidFill>
            <a:ln>
              <a:noFill/>
            </a:ln>
          </p:spPr>
          <p:txBody>
            <a:bodyPr spcFirstLastPara="1" wrap="square" lIns="77775" tIns="77775" rIns="77775" bIns="77775" anchor="t" anchorCtr="0">
              <a:noAutofit/>
            </a:bodyPr>
            <a:lstStyle/>
            <a:p>
              <a:pPr marL="0" marR="0" lvl="0" indent="0" algn="ctr" rtl="0">
                <a:lnSpc>
                  <a:spcPct val="130000"/>
                </a:lnSpc>
                <a:spcBef>
                  <a:spcPts val="0"/>
                </a:spcBef>
                <a:spcAft>
                  <a:spcPts val="0"/>
                </a:spcAft>
                <a:buClr>
                  <a:srgbClr val="000000"/>
                </a:buClr>
                <a:buSzPts val="1871"/>
                <a:buFont typeface="Arial"/>
                <a:buNone/>
              </a:pPr>
              <a:r>
                <a:rPr lang="en-GB" sz="1871" b="1" i="0" u="none" strike="noStrike" cap="none">
                  <a:solidFill>
                    <a:srgbClr val="000000"/>
                  </a:solidFill>
                  <a:latin typeface="Open Sans"/>
                  <a:ea typeface="Open Sans"/>
                  <a:cs typeface="Open Sans"/>
                  <a:sym typeface="Open Sans"/>
                </a:rPr>
                <a:t>Step 1</a:t>
              </a:r>
              <a:endParaRPr sz="1871" b="1" i="0" u="none" strike="noStrike" cap="none">
                <a:solidFill>
                  <a:srgbClr val="000000"/>
                </a:solidFill>
                <a:latin typeface="Open Sans"/>
                <a:ea typeface="Open Sans"/>
                <a:cs typeface="Open Sans"/>
                <a:sym typeface="Open Sans"/>
              </a:endParaRPr>
            </a:p>
            <a:p>
              <a:pPr marL="0" marR="0" lvl="0" indent="0" algn="ctr" rtl="0">
                <a:lnSpc>
                  <a:spcPct val="130000"/>
                </a:lnSpc>
                <a:spcBef>
                  <a:spcPts val="1600"/>
                </a:spcBef>
                <a:spcAft>
                  <a:spcPts val="0"/>
                </a:spcAft>
                <a:buClr>
                  <a:srgbClr val="000000"/>
                </a:buClr>
                <a:buSzPts val="1871"/>
                <a:buFont typeface="Arial"/>
                <a:buNone/>
              </a:pPr>
              <a:r>
                <a:rPr lang="en-GB" sz="1871" b="0" i="0" u="none" strike="noStrike" cap="none">
                  <a:solidFill>
                    <a:srgbClr val="000000"/>
                  </a:solidFill>
                  <a:latin typeface="Open Sans"/>
                  <a:ea typeface="Open Sans"/>
                  <a:cs typeface="Open Sans"/>
                  <a:sym typeface="Open Sans"/>
                </a:rPr>
                <a:t>Contact employers via email or letter.</a:t>
              </a:r>
              <a:endParaRPr sz="1190"/>
            </a:p>
            <a:p>
              <a:pPr marL="0" marR="0" lvl="0" indent="0" algn="ctr" rtl="0">
                <a:lnSpc>
                  <a:spcPct val="130000"/>
                </a:lnSpc>
                <a:spcBef>
                  <a:spcPts val="1600"/>
                </a:spcBef>
                <a:spcAft>
                  <a:spcPts val="1600"/>
                </a:spcAft>
                <a:buClr>
                  <a:srgbClr val="000000"/>
                </a:buClr>
                <a:buSzPts val="1871"/>
                <a:buFont typeface="Arial"/>
                <a:buNone/>
              </a:pPr>
              <a:endParaRPr sz="1871" b="0" i="0" u="none" strike="noStrike" cap="none">
                <a:solidFill>
                  <a:srgbClr val="000000"/>
                </a:solidFill>
                <a:latin typeface="Open Sans"/>
                <a:ea typeface="Open Sans"/>
                <a:cs typeface="Open Sans"/>
                <a:sym typeface="Open Sans"/>
              </a:endParaRPr>
            </a:p>
          </p:txBody>
        </p:sp>
        <p:pic>
          <p:nvPicPr>
            <p:cNvPr id="338" name="Google Shape;338;p45" title="email-svgrepo-com (2).png"/>
            <p:cNvPicPr preferRelativeResize="0"/>
            <p:nvPr/>
          </p:nvPicPr>
          <p:blipFill>
            <a:blip r:embed="rId3">
              <a:alphaModFix/>
            </a:blip>
            <a:stretch>
              <a:fillRect/>
            </a:stretch>
          </p:blipFill>
          <p:spPr>
            <a:xfrm>
              <a:off x="1292211" y="5001013"/>
              <a:ext cx="882875" cy="882875"/>
            </a:xfrm>
            <a:prstGeom prst="rect">
              <a:avLst/>
            </a:prstGeom>
            <a:noFill/>
            <a:ln>
              <a:noFill/>
            </a:ln>
          </p:spPr>
        </p:pic>
      </p:grpSp>
      <p:grpSp>
        <p:nvGrpSpPr>
          <p:cNvPr id="339" name="Google Shape;339;p45"/>
          <p:cNvGrpSpPr/>
          <p:nvPr/>
        </p:nvGrpSpPr>
        <p:grpSpPr>
          <a:xfrm>
            <a:off x="3325783" y="2081900"/>
            <a:ext cx="2632200" cy="3801987"/>
            <a:chOff x="3325783" y="2081900"/>
            <a:chExt cx="2632200" cy="3801987"/>
          </a:xfrm>
        </p:grpSpPr>
        <p:sp>
          <p:nvSpPr>
            <p:cNvPr id="340" name="Google Shape;340;p45"/>
            <p:cNvSpPr/>
            <p:nvPr/>
          </p:nvSpPr>
          <p:spPr>
            <a:xfrm>
              <a:off x="3325783" y="2081900"/>
              <a:ext cx="2632200" cy="2711100"/>
            </a:xfrm>
            <a:prstGeom prst="roundRect">
              <a:avLst>
                <a:gd name="adj" fmla="val 16667"/>
              </a:avLst>
            </a:prstGeom>
            <a:solidFill>
              <a:srgbClr val="9CE4E2"/>
            </a:solidFill>
            <a:ln>
              <a:noFill/>
            </a:ln>
          </p:spPr>
          <p:txBody>
            <a:bodyPr spcFirstLastPara="1" wrap="square" lIns="77775" tIns="77775" rIns="77775" bIns="77775" anchor="t" anchorCtr="0">
              <a:noAutofit/>
            </a:bodyPr>
            <a:lstStyle/>
            <a:p>
              <a:pPr marL="0" marR="0" lvl="0" indent="0" algn="ctr" rtl="0">
                <a:lnSpc>
                  <a:spcPct val="130000"/>
                </a:lnSpc>
                <a:spcBef>
                  <a:spcPts val="0"/>
                </a:spcBef>
                <a:spcAft>
                  <a:spcPts val="0"/>
                </a:spcAft>
                <a:buClr>
                  <a:schemeClr val="dk1"/>
                </a:buClr>
                <a:buSzPts val="936"/>
                <a:buFont typeface="Arial"/>
                <a:buNone/>
              </a:pPr>
              <a:r>
                <a:rPr lang="en-GB" sz="1871" b="1" i="0" u="none" strike="noStrike" cap="none">
                  <a:solidFill>
                    <a:schemeClr val="dk1"/>
                  </a:solidFill>
                  <a:latin typeface="Open Sans"/>
                  <a:ea typeface="Open Sans"/>
                  <a:cs typeface="Open Sans"/>
                  <a:sym typeface="Open Sans"/>
                </a:rPr>
                <a:t>Step 2</a:t>
              </a:r>
              <a:endParaRPr sz="1871" b="1" i="0" u="none" strike="noStrike" cap="none">
                <a:solidFill>
                  <a:schemeClr val="dk1"/>
                </a:solidFill>
                <a:latin typeface="Open Sans"/>
                <a:ea typeface="Open Sans"/>
                <a:cs typeface="Open Sans"/>
                <a:sym typeface="Open Sans"/>
              </a:endParaRPr>
            </a:p>
            <a:p>
              <a:pPr marL="0" marR="0" lvl="0" indent="0" algn="ctr" rtl="0">
                <a:lnSpc>
                  <a:spcPct val="130000"/>
                </a:lnSpc>
                <a:spcBef>
                  <a:spcPts val="1600"/>
                </a:spcBef>
                <a:spcAft>
                  <a:spcPts val="1600"/>
                </a:spcAft>
                <a:buClr>
                  <a:srgbClr val="000000"/>
                </a:buClr>
                <a:buSzPts val="1871"/>
                <a:buFont typeface="Arial"/>
                <a:buNone/>
              </a:pPr>
              <a:r>
                <a:rPr lang="en-GB" sz="1871" b="0" i="0" u="none" strike="noStrike" cap="none">
                  <a:solidFill>
                    <a:schemeClr val="dk1"/>
                  </a:solidFill>
                  <a:latin typeface="Open Sans"/>
                  <a:ea typeface="Open Sans"/>
                  <a:cs typeface="Open Sans"/>
                  <a:sym typeface="Open Sans"/>
                </a:rPr>
                <a:t>Once you’ve got a place, complete the Placement form on Unifrog.</a:t>
              </a:r>
              <a:endParaRPr sz="1871" b="0" i="0" u="none" strike="noStrike" cap="none">
                <a:solidFill>
                  <a:srgbClr val="000000"/>
                </a:solidFill>
                <a:latin typeface="Open Sans"/>
                <a:ea typeface="Open Sans"/>
                <a:cs typeface="Open Sans"/>
                <a:sym typeface="Open Sans"/>
              </a:endParaRPr>
            </a:p>
          </p:txBody>
        </p:sp>
        <p:pic>
          <p:nvPicPr>
            <p:cNvPr id="341" name="Google Shape;341;p45" title="form-svgrepo-com.png"/>
            <p:cNvPicPr preferRelativeResize="0"/>
            <p:nvPr/>
          </p:nvPicPr>
          <p:blipFill>
            <a:blip r:embed="rId4">
              <a:alphaModFix/>
            </a:blip>
            <a:stretch>
              <a:fillRect/>
            </a:stretch>
          </p:blipFill>
          <p:spPr>
            <a:xfrm>
              <a:off x="4200445" y="5001013"/>
              <a:ext cx="882875" cy="882875"/>
            </a:xfrm>
            <a:prstGeom prst="rect">
              <a:avLst/>
            </a:prstGeom>
            <a:noFill/>
            <a:ln>
              <a:noFill/>
            </a:ln>
          </p:spPr>
        </p:pic>
      </p:grpSp>
      <p:grpSp>
        <p:nvGrpSpPr>
          <p:cNvPr id="342" name="Google Shape;342;p45"/>
          <p:cNvGrpSpPr/>
          <p:nvPr/>
        </p:nvGrpSpPr>
        <p:grpSpPr>
          <a:xfrm>
            <a:off x="6234017" y="2081900"/>
            <a:ext cx="2632200" cy="3801987"/>
            <a:chOff x="6234017" y="2081900"/>
            <a:chExt cx="2632200" cy="3801987"/>
          </a:xfrm>
        </p:grpSpPr>
        <p:sp>
          <p:nvSpPr>
            <p:cNvPr id="343" name="Google Shape;343;p45"/>
            <p:cNvSpPr/>
            <p:nvPr/>
          </p:nvSpPr>
          <p:spPr>
            <a:xfrm>
              <a:off x="6234017" y="2081900"/>
              <a:ext cx="2632200" cy="2711100"/>
            </a:xfrm>
            <a:prstGeom prst="roundRect">
              <a:avLst>
                <a:gd name="adj" fmla="val 16667"/>
              </a:avLst>
            </a:prstGeom>
            <a:solidFill>
              <a:srgbClr val="C9F0EF"/>
            </a:solidFill>
            <a:ln>
              <a:noFill/>
            </a:ln>
          </p:spPr>
          <p:txBody>
            <a:bodyPr spcFirstLastPara="1" wrap="square" lIns="77775" tIns="77775" rIns="77775" bIns="77775" anchor="t" anchorCtr="0">
              <a:noAutofit/>
            </a:bodyPr>
            <a:lstStyle/>
            <a:p>
              <a:pPr marL="0" marR="0" lvl="0" indent="0" algn="ctr" rtl="0">
                <a:lnSpc>
                  <a:spcPct val="130000"/>
                </a:lnSpc>
                <a:spcBef>
                  <a:spcPts val="0"/>
                </a:spcBef>
                <a:spcAft>
                  <a:spcPts val="0"/>
                </a:spcAft>
                <a:buClr>
                  <a:schemeClr val="dk1"/>
                </a:buClr>
                <a:buSzPts val="936"/>
                <a:buFont typeface="Arial"/>
                <a:buNone/>
              </a:pPr>
              <a:r>
                <a:rPr lang="en-GB" sz="1871" b="1" i="0" u="none" strike="noStrike" cap="none">
                  <a:solidFill>
                    <a:schemeClr val="dk1"/>
                  </a:solidFill>
                  <a:latin typeface="Open Sans"/>
                  <a:ea typeface="Open Sans"/>
                  <a:cs typeface="Open Sans"/>
                  <a:sym typeface="Open Sans"/>
                </a:rPr>
                <a:t>Step 3</a:t>
              </a:r>
              <a:endParaRPr sz="1871" b="1" i="0" u="none" strike="noStrike" cap="none">
                <a:solidFill>
                  <a:schemeClr val="dk1"/>
                </a:solidFill>
                <a:latin typeface="Open Sans"/>
                <a:ea typeface="Open Sans"/>
                <a:cs typeface="Open Sans"/>
                <a:sym typeface="Open Sans"/>
              </a:endParaRPr>
            </a:p>
            <a:p>
              <a:pPr marL="0" marR="0" lvl="0" indent="0" algn="ctr" rtl="0">
                <a:lnSpc>
                  <a:spcPct val="130000"/>
                </a:lnSpc>
                <a:spcBef>
                  <a:spcPts val="1600"/>
                </a:spcBef>
                <a:spcAft>
                  <a:spcPts val="1600"/>
                </a:spcAft>
                <a:buClr>
                  <a:srgbClr val="000000"/>
                </a:buClr>
                <a:buSzPts val="1871"/>
                <a:buFont typeface="Arial"/>
                <a:buNone/>
              </a:pPr>
              <a:r>
                <a:rPr lang="en-GB" sz="1871" b="0" i="0" u="none" strike="noStrike" cap="none">
                  <a:solidFill>
                    <a:schemeClr val="dk1"/>
                  </a:solidFill>
                  <a:latin typeface="Open Sans"/>
                  <a:ea typeface="Open Sans"/>
                  <a:cs typeface="Open Sans"/>
                  <a:sym typeface="Open Sans"/>
                </a:rPr>
                <a:t>Your employer and parents/caregivers will confirm the placement via email.</a:t>
              </a:r>
              <a:endParaRPr sz="1871" b="0" i="0" u="none" strike="noStrike" cap="none">
                <a:solidFill>
                  <a:srgbClr val="000000"/>
                </a:solidFill>
                <a:latin typeface="Open Sans"/>
                <a:ea typeface="Open Sans"/>
                <a:cs typeface="Open Sans"/>
                <a:sym typeface="Open Sans"/>
              </a:endParaRPr>
            </a:p>
          </p:txBody>
        </p:sp>
        <p:pic>
          <p:nvPicPr>
            <p:cNvPr id="344" name="Google Shape;344;p45" title="thumbs-up-svgrepo-com.png"/>
            <p:cNvPicPr preferRelativeResize="0"/>
            <p:nvPr/>
          </p:nvPicPr>
          <p:blipFill>
            <a:blip r:embed="rId5">
              <a:alphaModFix/>
            </a:blip>
            <a:stretch>
              <a:fillRect/>
            </a:stretch>
          </p:blipFill>
          <p:spPr>
            <a:xfrm>
              <a:off x="7108680" y="5001013"/>
              <a:ext cx="882875" cy="882875"/>
            </a:xfrm>
            <a:prstGeom prst="rect">
              <a:avLst/>
            </a:prstGeom>
            <a:noFill/>
            <a:ln>
              <a:noFill/>
            </a:ln>
          </p:spPr>
        </p:pic>
      </p:grpSp>
      <p:grpSp>
        <p:nvGrpSpPr>
          <p:cNvPr id="345" name="Google Shape;345;p45"/>
          <p:cNvGrpSpPr/>
          <p:nvPr/>
        </p:nvGrpSpPr>
        <p:grpSpPr>
          <a:xfrm>
            <a:off x="9142251" y="2081900"/>
            <a:ext cx="2632200" cy="3801987"/>
            <a:chOff x="9142251" y="2081900"/>
            <a:chExt cx="2632200" cy="3801987"/>
          </a:xfrm>
        </p:grpSpPr>
        <p:sp>
          <p:nvSpPr>
            <p:cNvPr id="346" name="Google Shape;346;p45"/>
            <p:cNvSpPr/>
            <p:nvPr/>
          </p:nvSpPr>
          <p:spPr>
            <a:xfrm>
              <a:off x="9142251" y="2081900"/>
              <a:ext cx="2632200" cy="2711100"/>
            </a:xfrm>
            <a:prstGeom prst="roundRect">
              <a:avLst>
                <a:gd name="adj" fmla="val 16667"/>
              </a:avLst>
            </a:prstGeom>
            <a:solidFill>
              <a:srgbClr val="EBF9F9"/>
            </a:solidFill>
            <a:ln>
              <a:noFill/>
            </a:ln>
          </p:spPr>
          <p:txBody>
            <a:bodyPr spcFirstLastPara="1" wrap="square" lIns="77775" tIns="77775" rIns="77775" bIns="77775" anchor="t" anchorCtr="0">
              <a:noAutofit/>
            </a:bodyPr>
            <a:lstStyle/>
            <a:p>
              <a:pPr marL="0" marR="0" lvl="0" indent="0" algn="ctr" rtl="0">
                <a:lnSpc>
                  <a:spcPct val="130000"/>
                </a:lnSpc>
                <a:spcBef>
                  <a:spcPts val="0"/>
                </a:spcBef>
                <a:spcAft>
                  <a:spcPts val="0"/>
                </a:spcAft>
                <a:buClr>
                  <a:schemeClr val="dk1"/>
                </a:buClr>
                <a:buSzPts val="936"/>
                <a:buFont typeface="Arial"/>
                <a:buNone/>
              </a:pPr>
              <a:r>
                <a:rPr lang="en-GB" sz="1871" b="1" i="0" u="none" strike="noStrike" cap="none">
                  <a:solidFill>
                    <a:schemeClr val="dk1"/>
                  </a:solidFill>
                  <a:latin typeface="Open Sans"/>
                  <a:ea typeface="Open Sans"/>
                  <a:cs typeface="Open Sans"/>
                  <a:sym typeface="Open Sans"/>
                </a:rPr>
                <a:t>Step 4</a:t>
              </a:r>
              <a:endParaRPr sz="1871" b="1" i="0" u="none" strike="noStrike" cap="none">
                <a:solidFill>
                  <a:schemeClr val="dk1"/>
                </a:solidFill>
                <a:latin typeface="Open Sans"/>
                <a:ea typeface="Open Sans"/>
                <a:cs typeface="Open Sans"/>
                <a:sym typeface="Open Sans"/>
              </a:endParaRPr>
            </a:p>
            <a:p>
              <a:pPr marL="0" marR="0" lvl="0" indent="0" algn="ctr" rtl="0">
                <a:lnSpc>
                  <a:spcPct val="130000"/>
                </a:lnSpc>
                <a:spcBef>
                  <a:spcPts val="1600"/>
                </a:spcBef>
                <a:spcAft>
                  <a:spcPts val="1600"/>
                </a:spcAft>
                <a:buClr>
                  <a:srgbClr val="000000"/>
                </a:buClr>
                <a:buSzPts val="1871"/>
                <a:buFont typeface="Arial"/>
                <a:buNone/>
              </a:pPr>
              <a:r>
                <a:rPr lang="en-GB" sz="1871" b="0" i="0" u="none" strike="noStrike" cap="none">
                  <a:solidFill>
                    <a:schemeClr val="dk1"/>
                  </a:solidFill>
                  <a:latin typeface="Open Sans"/>
                  <a:ea typeface="Open Sans"/>
                  <a:cs typeface="Open Sans"/>
                  <a:sym typeface="Open Sans"/>
                </a:rPr>
                <a:t>We approve your placement so you can get started.</a:t>
              </a:r>
              <a:endParaRPr sz="1871" b="0" i="0" u="none" strike="noStrike" cap="none">
                <a:solidFill>
                  <a:srgbClr val="000000"/>
                </a:solidFill>
                <a:latin typeface="Open Sans"/>
                <a:ea typeface="Open Sans"/>
                <a:cs typeface="Open Sans"/>
                <a:sym typeface="Open Sans"/>
              </a:endParaRPr>
            </a:p>
          </p:txBody>
        </p:sp>
        <p:pic>
          <p:nvPicPr>
            <p:cNvPr id="347" name="Google Shape;347;p45" title="tick-circle-svgrepo-com.png"/>
            <p:cNvPicPr preferRelativeResize="0"/>
            <p:nvPr/>
          </p:nvPicPr>
          <p:blipFill>
            <a:blip r:embed="rId6">
              <a:alphaModFix/>
            </a:blip>
            <a:stretch>
              <a:fillRect/>
            </a:stretch>
          </p:blipFill>
          <p:spPr>
            <a:xfrm>
              <a:off x="10016914" y="5001013"/>
              <a:ext cx="882875" cy="882875"/>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46"/>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Step 1: contact employers via email or letter</a:t>
            </a:r>
            <a:endParaRPr sz="3200" b="1">
              <a:latin typeface="Open Sans"/>
              <a:ea typeface="Open Sans"/>
              <a:cs typeface="Open Sans"/>
              <a:sym typeface="Open Sans"/>
            </a:endParaRPr>
          </a:p>
        </p:txBody>
      </p:sp>
      <p:sp>
        <p:nvSpPr>
          <p:cNvPr id="354" name="Google Shape;354;p46"/>
          <p:cNvSpPr/>
          <p:nvPr/>
        </p:nvSpPr>
        <p:spPr>
          <a:xfrm>
            <a:off x="243075" y="1241450"/>
            <a:ext cx="6857100" cy="4654800"/>
          </a:xfrm>
          <a:prstGeom prst="roundRect">
            <a:avLst>
              <a:gd name="adj" fmla="val 529"/>
            </a:avLst>
          </a:prstGeom>
          <a:noFill/>
          <a:ln>
            <a:noFill/>
          </a:ln>
        </p:spPr>
        <p:txBody>
          <a:bodyPr spcFirstLastPara="1" wrap="square" lIns="91425" tIns="91425" rIns="91425" bIns="91425" anchor="ctr" anchorCtr="0">
            <a:noAutofit/>
          </a:bodyPr>
          <a:lstStyle/>
          <a:p>
            <a:pPr marL="0" marR="0" lvl="0" indent="0" algn="l" rtl="0">
              <a:lnSpc>
                <a:spcPct val="150000"/>
              </a:lnSpc>
              <a:spcBef>
                <a:spcPts val="0"/>
              </a:spcBef>
              <a:spcAft>
                <a:spcPts val="0"/>
              </a:spcAft>
              <a:buClr>
                <a:srgbClr val="000000"/>
              </a:buClr>
              <a:buSzPts val="2200"/>
              <a:buFont typeface="Arial"/>
              <a:buNone/>
            </a:pPr>
            <a:r>
              <a:rPr lang="en-GB" sz="2200" b="0" i="0" u="none" strike="noStrike" cap="none" dirty="0">
                <a:solidFill>
                  <a:srgbClr val="000000"/>
                </a:solidFill>
                <a:latin typeface="Open Sans"/>
                <a:ea typeface="Open Sans"/>
                <a:cs typeface="Open Sans"/>
                <a:sym typeface="Open Sans"/>
              </a:rPr>
              <a:t>Even if you know the employer personally, you should contact them in writing, using formal language.</a:t>
            </a:r>
            <a:endParaRPr sz="2200" dirty="0">
              <a:latin typeface="Open Sans"/>
              <a:ea typeface="Open Sans"/>
              <a:cs typeface="Open Sans"/>
              <a:sym typeface="Open Sans"/>
            </a:endParaRPr>
          </a:p>
          <a:p>
            <a:pPr marL="0" marR="0" lvl="0" indent="0" algn="l" rtl="0">
              <a:lnSpc>
                <a:spcPct val="150000"/>
              </a:lnSpc>
              <a:spcBef>
                <a:spcPts val="1600"/>
              </a:spcBef>
              <a:spcAft>
                <a:spcPts val="0"/>
              </a:spcAft>
              <a:buClr>
                <a:srgbClr val="000000"/>
              </a:buClr>
              <a:buSzPts val="2200"/>
              <a:buFont typeface="Arial"/>
              <a:buNone/>
            </a:pPr>
            <a:r>
              <a:rPr lang="en-GB" sz="2200" b="0" i="0" u="none" strike="noStrike" cap="none" dirty="0">
                <a:solidFill>
                  <a:srgbClr val="000000"/>
                </a:solidFill>
                <a:latin typeface="Open Sans"/>
                <a:ea typeface="Open Sans"/>
                <a:cs typeface="Open Sans"/>
                <a:sym typeface="Open Sans"/>
              </a:rPr>
              <a:t>You need to include:</a:t>
            </a:r>
            <a:endParaRPr sz="2200" b="0" i="0" u="none" strike="noStrike" cap="none" dirty="0">
              <a:solidFill>
                <a:srgbClr val="000000"/>
              </a:solidFill>
              <a:latin typeface="Open Sans"/>
              <a:ea typeface="Open Sans"/>
              <a:cs typeface="Open Sans"/>
              <a:sym typeface="Open Sans"/>
            </a:endParaRPr>
          </a:p>
          <a:p>
            <a:pPr marL="431800" marR="0" lvl="0" indent="-342900" algn="l" rtl="0">
              <a:lnSpc>
                <a:spcPct val="150000"/>
              </a:lnSpc>
              <a:spcBef>
                <a:spcPts val="0"/>
              </a:spcBef>
              <a:spcAft>
                <a:spcPts val="0"/>
              </a:spcAft>
              <a:buClr>
                <a:srgbClr val="000000"/>
              </a:buClr>
              <a:buSzPts val="2200"/>
              <a:buFont typeface="Arial"/>
              <a:buChar char="•"/>
            </a:pPr>
            <a:r>
              <a:rPr lang="en-GB" sz="2200" b="0" i="0" u="none" strike="noStrike" cap="none" dirty="0">
                <a:solidFill>
                  <a:srgbClr val="000000"/>
                </a:solidFill>
                <a:latin typeface="Open Sans"/>
                <a:ea typeface="Open Sans"/>
                <a:cs typeface="Open Sans"/>
                <a:sym typeface="Open Sans"/>
              </a:rPr>
              <a:t>The </a:t>
            </a:r>
            <a:r>
              <a:rPr lang="en-GB" sz="2200" b="1" i="0" u="none" strike="noStrike" cap="none" dirty="0">
                <a:solidFill>
                  <a:srgbClr val="000000"/>
                </a:solidFill>
                <a:latin typeface="Open Sans"/>
                <a:ea typeface="Open Sans"/>
                <a:cs typeface="Open Sans"/>
                <a:sym typeface="Open Sans"/>
              </a:rPr>
              <a:t>date</a:t>
            </a:r>
            <a:r>
              <a:rPr lang="en-GB" sz="2200" b="0" i="0" u="none" strike="noStrike" cap="none" dirty="0">
                <a:solidFill>
                  <a:srgbClr val="000000"/>
                </a:solidFill>
                <a:latin typeface="Open Sans"/>
                <a:ea typeface="Open Sans"/>
                <a:cs typeface="Open Sans"/>
                <a:sym typeface="Open Sans"/>
              </a:rPr>
              <a:t> of your work experience: </a:t>
            </a:r>
            <a:r>
              <a:rPr lang="en-GB" sz="2200" dirty="0">
                <a:solidFill>
                  <a:srgbClr val="FF0000"/>
                </a:solidFill>
                <a:latin typeface="Open Sans"/>
                <a:ea typeface="Open Sans"/>
                <a:cs typeface="Open Sans"/>
                <a:sym typeface="Open Sans"/>
              </a:rPr>
              <a:t>6</a:t>
            </a:r>
            <a:r>
              <a:rPr lang="en-GB" sz="2200" baseline="30000" dirty="0">
                <a:solidFill>
                  <a:srgbClr val="FF0000"/>
                </a:solidFill>
                <a:latin typeface="Open Sans"/>
                <a:ea typeface="Open Sans"/>
                <a:cs typeface="Open Sans"/>
                <a:sym typeface="Open Sans"/>
              </a:rPr>
              <a:t>th</a:t>
            </a:r>
            <a:r>
              <a:rPr lang="en-GB" sz="2200" dirty="0">
                <a:solidFill>
                  <a:srgbClr val="FF0000"/>
                </a:solidFill>
                <a:latin typeface="Open Sans"/>
                <a:ea typeface="Open Sans"/>
                <a:cs typeface="Open Sans"/>
                <a:sym typeface="Open Sans"/>
              </a:rPr>
              <a:t>-10</a:t>
            </a:r>
            <a:r>
              <a:rPr lang="en-GB" sz="2200" baseline="30000" dirty="0">
                <a:solidFill>
                  <a:srgbClr val="FF0000"/>
                </a:solidFill>
                <a:latin typeface="Open Sans"/>
                <a:ea typeface="Open Sans"/>
                <a:cs typeface="Open Sans"/>
                <a:sym typeface="Open Sans"/>
              </a:rPr>
              <a:t>th</a:t>
            </a:r>
            <a:r>
              <a:rPr lang="en-GB" sz="2200" dirty="0">
                <a:solidFill>
                  <a:srgbClr val="FF0000"/>
                </a:solidFill>
                <a:latin typeface="Open Sans"/>
                <a:ea typeface="Open Sans"/>
                <a:cs typeface="Open Sans"/>
                <a:sym typeface="Open Sans"/>
              </a:rPr>
              <a:t> July</a:t>
            </a:r>
            <a:endParaRPr sz="2200" b="0" i="0" u="none" strike="noStrike" cap="none" dirty="0">
              <a:solidFill>
                <a:srgbClr val="FF0000"/>
              </a:solidFill>
              <a:latin typeface="Open Sans"/>
              <a:ea typeface="Open Sans"/>
              <a:cs typeface="Open Sans"/>
              <a:sym typeface="Open Sans"/>
            </a:endParaRPr>
          </a:p>
          <a:p>
            <a:pPr marL="431800" marR="0" lvl="0" indent="-342900" algn="l" rtl="0">
              <a:lnSpc>
                <a:spcPct val="150000"/>
              </a:lnSpc>
              <a:spcBef>
                <a:spcPts val="0"/>
              </a:spcBef>
              <a:spcAft>
                <a:spcPts val="0"/>
              </a:spcAft>
              <a:buClr>
                <a:srgbClr val="000000"/>
              </a:buClr>
              <a:buSzPts val="2200"/>
              <a:buFont typeface="Arial"/>
              <a:buChar char="•"/>
            </a:pPr>
            <a:r>
              <a:rPr lang="en-GB" sz="2200" b="1" i="0" u="none" strike="noStrike" cap="none" dirty="0">
                <a:solidFill>
                  <a:srgbClr val="000000"/>
                </a:solidFill>
                <a:latin typeface="Open Sans"/>
                <a:ea typeface="Open Sans"/>
                <a:cs typeface="Open Sans"/>
                <a:sym typeface="Open Sans"/>
              </a:rPr>
              <a:t>Why</a:t>
            </a:r>
            <a:r>
              <a:rPr lang="en-GB" sz="2200" b="0" i="0" u="none" strike="noStrike" cap="none" dirty="0">
                <a:solidFill>
                  <a:srgbClr val="000000"/>
                </a:solidFill>
                <a:latin typeface="Open Sans"/>
                <a:ea typeface="Open Sans"/>
                <a:cs typeface="Open Sans"/>
                <a:sym typeface="Open Sans"/>
              </a:rPr>
              <a:t> you would like to complete your work experience at this organisation</a:t>
            </a:r>
            <a:endParaRPr sz="2200" b="0" i="0" u="none" strike="noStrike" cap="none" dirty="0">
              <a:solidFill>
                <a:srgbClr val="000000"/>
              </a:solidFill>
              <a:latin typeface="Open Sans"/>
              <a:ea typeface="Open Sans"/>
              <a:cs typeface="Open Sans"/>
              <a:sym typeface="Open Sans"/>
            </a:endParaRPr>
          </a:p>
          <a:p>
            <a:pPr marL="431800" marR="0" lvl="0" indent="-342900" algn="l" rtl="0">
              <a:lnSpc>
                <a:spcPct val="150000"/>
              </a:lnSpc>
              <a:spcBef>
                <a:spcPts val="0"/>
              </a:spcBef>
              <a:spcAft>
                <a:spcPts val="0"/>
              </a:spcAft>
              <a:buClr>
                <a:srgbClr val="000000"/>
              </a:buClr>
              <a:buSzPts val="2200"/>
              <a:buFont typeface="Arial"/>
              <a:buChar char="•"/>
            </a:pPr>
            <a:r>
              <a:rPr lang="en-GB" sz="2200" b="0" i="0" u="none" strike="noStrike" cap="none" dirty="0">
                <a:solidFill>
                  <a:srgbClr val="000000"/>
                </a:solidFill>
                <a:latin typeface="Open Sans"/>
                <a:ea typeface="Open Sans"/>
                <a:cs typeface="Open Sans"/>
                <a:sym typeface="Open Sans"/>
              </a:rPr>
              <a:t>What you can </a:t>
            </a:r>
            <a:r>
              <a:rPr lang="en-GB" sz="2200" b="1" i="0" u="none" strike="noStrike" cap="none" dirty="0">
                <a:solidFill>
                  <a:srgbClr val="000000"/>
                </a:solidFill>
                <a:latin typeface="Open Sans"/>
                <a:ea typeface="Open Sans"/>
                <a:cs typeface="Open Sans"/>
                <a:sym typeface="Open Sans"/>
              </a:rPr>
              <a:t>offer</a:t>
            </a:r>
            <a:r>
              <a:rPr lang="en-GB" sz="2200" b="0" i="0" u="none" strike="noStrike" cap="none" dirty="0">
                <a:solidFill>
                  <a:srgbClr val="000000"/>
                </a:solidFill>
                <a:latin typeface="Open Sans"/>
                <a:ea typeface="Open Sans"/>
                <a:cs typeface="Open Sans"/>
                <a:sym typeface="Open Sans"/>
              </a:rPr>
              <a:t> them</a:t>
            </a:r>
            <a:endParaRPr sz="2200" b="0" i="0" u="none" strike="noStrike" cap="none" dirty="0">
              <a:solidFill>
                <a:srgbClr val="000000"/>
              </a:solidFill>
              <a:latin typeface="Open Sans"/>
              <a:ea typeface="Open Sans"/>
              <a:cs typeface="Open Sans"/>
              <a:sym typeface="Open Sans"/>
            </a:endParaRPr>
          </a:p>
        </p:txBody>
      </p:sp>
      <p:grpSp>
        <p:nvGrpSpPr>
          <p:cNvPr id="355" name="Google Shape;355;p46"/>
          <p:cNvGrpSpPr/>
          <p:nvPr/>
        </p:nvGrpSpPr>
        <p:grpSpPr>
          <a:xfrm>
            <a:off x="7251370" y="3559250"/>
            <a:ext cx="4413000" cy="2337000"/>
            <a:chOff x="7555498" y="3737774"/>
            <a:chExt cx="4413000" cy="2337000"/>
          </a:xfrm>
        </p:grpSpPr>
        <p:sp>
          <p:nvSpPr>
            <p:cNvPr id="356" name="Google Shape;356;p46"/>
            <p:cNvSpPr/>
            <p:nvPr/>
          </p:nvSpPr>
          <p:spPr>
            <a:xfrm>
              <a:off x="7555498" y="3737774"/>
              <a:ext cx="4413000" cy="2337000"/>
            </a:xfrm>
            <a:prstGeom prst="roundRect">
              <a:avLst>
                <a:gd name="adj" fmla="val 16667"/>
              </a:avLst>
            </a:prstGeom>
            <a:solidFill>
              <a:srgbClr val="FFE4CC"/>
            </a:solidFill>
            <a:ln>
              <a:noFill/>
            </a:ln>
          </p:spPr>
          <p:txBody>
            <a:bodyPr spcFirstLastPara="1" wrap="square" lIns="91425" tIns="91425" rIns="91425" bIns="91425" anchor="ctr" anchorCtr="0">
              <a:noAutofit/>
            </a:bodyPr>
            <a:lstStyle/>
            <a:p>
              <a:pPr marL="0" lvl="0" indent="0" algn="ctr" rtl="0">
                <a:lnSpc>
                  <a:spcPct val="130000"/>
                </a:lnSpc>
                <a:spcBef>
                  <a:spcPts val="0"/>
                </a:spcBef>
                <a:spcAft>
                  <a:spcPts val="0"/>
                </a:spcAft>
                <a:buNone/>
              </a:pPr>
              <a:endParaRPr sz="2000">
                <a:latin typeface="Calibri"/>
                <a:ea typeface="Calibri"/>
                <a:cs typeface="Calibri"/>
                <a:sym typeface="Calibri"/>
              </a:endParaRPr>
            </a:p>
          </p:txBody>
        </p:sp>
        <p:sp>
          <p:nvSpPr>
            <p:cNvPr id="357" name="Google Shape;357;p46"/>
            <p:cNvSpPr/>
            <p:nvPr/>
          </p:nvSpPr>
          <p:spPr>
            <a:xfrm>
              <a:off x="7555498" y="3777824"/>
              <a:ext cx="4413000" cy="2256900"/>
            </a:xfrm>
            <a:prstGeom prst="roundRect">
              <a:avLst>
                <a:gd name="adj" fmla="val 0"/>
              </a:avLst>
            </a:prstGeom>
            <a:noFill/>
            <a:ln>
              <a:noFill/>
            </a:ln>
          </p:spPr>
          <p:txBody>
            <a:bodyPr spcFirstLastPara="1" wrap="square" lIns="91425" tIns="91425" rIns="91425" bIns="91425" anchor="ctr" anchorCtr="0">
              <a:noAutofit/>
            </a:bodyPr>
            <a:lstStyle/>
            <a:p>
              <a:pPr marL="0" lvl="0" indent="0" algn="ctr" rtl="0">
                <a:lnSpc>
                  <a:spcPct val="130000"/>
                </a:lnSpc>
                <a:spcBef>
                  <a:spcPts val="0"/>
                </a:spcBef>
                <a:spcAft>
                  <a:spcPts val="0"/>
                </a:spcAft>
                <a:buNone/>
              </a:pPr>
              <a:r>
                <a:rPr lang="en-GB" sz="2000" b="1">
                  <a:solidFill>
                    <a:schemeClr val="dk1"/>
                  </a:solidFill>
                  <a:latin typeface="Open Sans"/>
                  <a:ea typeface="Open Sans"/>
                  <a:cs typeface="Open Sans"/>
                  <a:sym typeface="Open Sans"/>
                </a:rPr>
                <a:t>Why do this?</a:t>
              </a:r>
              <a:endParaRPr sz="2000" b="1">
                <a:solidFill>
                  <a:schemeClr val="dk1"/>
                </a:solidFill>
                <a:latin typeface="Open Sans"/>
                <a:ea typeface="Open Sans"/>
                <a:cs typeface="Open Sans"/>
                <a:sym typeface="Open Sans"/>
              </a:endParaRPr>
            </a:p>
            <a:p>
              <a:pPr marL="0" lvl="0" indent="0" algn="ctr" rtl="0">
                <a:lnSpc>
                  <a:spcPct val="130000"/>
                </a:lnSpc>
                <a:spcBef>
                  <a:spcPts val="0"/>
                </a:spcBef>
                <a:spcAft>
                  <a:spcPts val="0"/>
                </a:spcAft>
                <a:buNone/>
              </a:pPr>
              <a:r>
                <a:rPr lang="en-GB" sz="2000">
                  <a:solidFill>
                    <a:schemeClr val="dk1"/>
                  </a:solidFill>
                  <a:latin typeface="Open Sans"/>
                  <a:ea typeface="Open Sans"/>
                  <a:cs typeface="Open Sans"/>
                  <a:sym typeface="Open Sans"/>
                </a:rPr>
                <a:t>This will help you practise writing real job applications. It also sets a professional tone for your placement.</a:t>
              </a:r>
              <a:endParaRPr sz="2000">
                <a:latin typeface="Calibri"/>
                <a:ea typeface="Calibri"/>
                <a:cs typeface="Calibri"/>
                <a:sym typeface="Calibri"/>
              </a:endParaRPr>
            </a:p>
          </p:txBody>
        </p:sp>
      </p:grpSp>
      <p:grpSp>
        <p:nvGrpSpPr>
          <p:cNvPr id="358" name="Google Shape;358;p46"/>
          <p:cNvGrpSpPr/>
          <p:nvPr/>
        </p:nvGrpSpPr>
        <p:grpSpPr>
          <a:xfrm>
            <a:off x="7222570" y="1052163"/>
            <a:ext cx="4646747" cy="2330687"/>
            <a:chOff x="7222570" y="1052163"/>
            <a:chExt cx="4646747" cy="2330687"/>
          </a:xfrm>
        </p:grpSpPr>
        <p:grpSp>
          <p:nvGrpSpPr>
            <p:cNvPr id="359" name="Google Shape;359;p46"/>
            <p:cNvGrpSpPr/>
            <p:nvPr/>
          </p:nvGrpSpPr>
          <p:grpSpPr>
            <a:xfrm>
              <a:off x="7222570" y="1241450"/>
              <a:ext cx="4470600" cy="2141400"/>
              <a:chOff x="7431637" y="1241450"/>
              <a:chExt cx="4470600" cy="2141400"/>
            </a:xfrm>
          </p:grpSpPr>
          <p:sp>
            <p:nvSpPr>
              <p:cNvPr id="360" name="Google Shape;360;p46"/>
              <p:cNvSpPr/>
              <p:nvPr/>
            </p:nvSpPr>
            <p:spPr>
              <a:xfrm>
                <a:off x="7431637" y="1241450"/>
                <a:ext cx="4470600" cy="2141400"/>
              </a:xfrm>
              <a:prstGeom prst="roundRect">
                <a:avLst>
                  <a:gd name="adj" fmla="val 16667"/>
                </a:avLst>
              </a:prstGeom>
              <a:solidFill>
                <a:srgbClr val="ECDFF5"/>
              </a:solidFill>
              <a:ln>
                <a:noFill/>
              </a:ln>
            </p:spPr>
            <p:txBody>
              <a:bodyPr spcFirstLastPara="1" wrap="square" lIns="91425" tIns="91425" rIns="91425" bIns="91425" anchor="t" anchorCtr="0">
                <a:noAutofit/>
              </a:bodyPr>
              <a:lstStyle/>
              <a:p>
                <a:pPr marL="0" lvl="0" indent="0" algn="ctr" rtl="0">
                  <a:lnSpc>
                    <a:spcPct val="130000"/>
                  </a:lnSpc>
                  <a:spcBef>
                    <a:spcPts val="0"/>
                  </a:spcBef>
                  <a:spcAft>
                    <a:spcPts val="0"/>
                  </a:spcAft>
                  <a:buNone/>
                </a:pPr>
                <a:endParaRPr sz="2000">
                  <a:latin typeface="Calibri"/>
                  <a:ea typeface="Calibri"/>
                  <a:cs typeface="Calibri"/>
                  <a:sym typeface="Calibri"/>
                </a:endParaRPr>
              </a:p>
            </p:txBody>
          </p:sp>
          <p:sp>
            <p:nvSpPr>
              <p:cNvPr id="361" name="Google Shape;361;p46"/>
              <p:cNvSpPr/>
              <p:nvPr/>
            </p:nvSpPr>
            <p:spPr>
              <a:xfrm>
                <a:off x="7649300" y="1492400"/>
                <a:ext cx="4035300" cy="1639500"/>
              </a:xfrm>
              <a:prstGeom prst="roundRect">
                <a:avLst>
                  <a:gd name="adj" fmla="val 0"/>
                </a:avLst>
              </a:prstGeom>
              <a:noFill/>
              <a:ln>
                <a:noFill/>
              </a:ln>
            </p:spPr>
            <p:txBody>
              <a:bodyPr spcFirstLastPara="1" wrap="square" lIns="91425" tIns="91425" rIns="91425" bIns="91425" anchor="t" anchorCtr="0">
                <a:noAutofit/>
              </a:bodyPr>
              <a:lstStyle/>
              <a:p>
                <a:pPr marL="0" lvl="0" indent="0" algn="ctr" rtl="0">
                  <a:lnSpc>
                    <a:spcPct val="130000"/>
                  </a:lnSpc>
                  <a:spcBef>
                    <a:spcPts val="0"/>
                  </a:spcBef>
                  <a:spcAft>
                    <a:spcPts val="0"/>
                  </a:spcAft>
                  <a:buNone/>
                </a:pPr>
                <a:r>
                  <a:rPr lang="en-GB" sz="2000" b="1">
                    <a:solidFill>
                      <a:schemeClr val="dk1"/>
                    </a:solidFill>
                    <a:latin typeface="Open Sans"/>
                    <a:ea typeface="Open Sans"/>
                    <a:cs typeface="Open Sans"/>
                    <a:sym typeface="Open Sans"/>
                  </a:rPr>
                  <a:t>Top tip:</a:t>
                </a:r>
                <a:endParaRPr sz="2000" b="1">
                  <a:solidFill>
                    <a:schemeClr val="dk1"/>
                  </a:solidFill>
                  <a:latin typeface="Open Sans"/>
                  <a:ea typeface="Open Sans"/>
                  <a:cs typeface="Open Sans"/>
                  <a:sym typeface="Open Sans"/>
                </a:endParaRPr>
              </a:p>
              <a:p>
                <a:pPr marL="0" lvl="0" indent="0" algn="ctr" rtl="0">
                  <a:lnSpc>
                    <a:spcPct val="130000"/>
                  </a:lnSpc>
                  <a:spcBef>
                    <a:spcPts val="0"/>
                  </a:spcBef>
                  <a:spcAft>
                    <a:spcPts val="0"/>
                  </a:spcAft>
                  <a:buNone/>
                </a:pPr>
                <a:r>
                  <a:rPr lang="en-GB" sz="2000">
                    <a:solidFill>
                      <a:schemeClr val="dk1"/>
                    </a:solidFill>
                    <a:latin typeface="Open Sans"/>
                    <a:ea typeface="Open Sans"/>
                    <a:cs typeface="Open Sans"/>
                    <a:sym typeface="Open Sans"/>
                  </a:rPr>
                  <a:t>Get someone to proofread your letter/email to help check for typos or any errors.</a:t>
                </a:r>
                <a:endParaRPr sz="2000">
                  <a:solidFill>
                    <a:schemeClr val="dk1"/>
                  </a:solidFill>
                  <a:latin typeface="Open Sans"/>
                  <a:ea typeface="Open Sans"/>
                  <a:cs typeface="Open Sans"/>
                  <a:sym typeface="Open Sans"/>
                </a:endParaRPr>
              </a:p>
              <a:p>
                <a:pPr marL="0" lvl="0" indent="0" algn="ctr" rtl="0">
                  <a:lnSpc>
                    <a:spcPct val="130000"/>
                  </a:lnSpc>
                  <a:spcBef>
                    <a:spcPts val="0"/>
                  </a:spcBef>
                  <a:spcAft>
                    <a:spcPts val="0"/>
                  </a:spcAft>
                  <a:buNone/>
                </a:pPr>
                <a:endParaRPr sz="2000">
                  <a:latin typeface="Calibri"/>
                  <a:ea typeface="Calibri"/>
                  <a:cs typeface="Calibri"/>
                  <a:sym typeface="Calibri"/>
                </a:endParaRPr>
              </a:p>
            </p:txBody>
          </p:sp>
        </p:grpSp>
        <p:pic>
          <p:nvPicPr>
            <p:cNvPr id="362" name="Google Shape;362;p46" descr="Information with solid fill"/>
            <p:cNvPicPr preferRelativeResize="0"/>
            <p:nvPr/>
          </p:nvPicPr>
          <p:blipFill rotWithShape="1">
            <a:blip r:embed="rId3">
              <a:alphaModFix/>
            </a:blip>
            <a:srcRect/>
            <a:stretch/>
          </p:blipFill>
          <p:spPr>
            <a:xfrm>
              <a:off x="11113711" y="1052163"/>
              <a:ext cx="755607" cy="755607"/>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3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763228C0-670A-5ABD-DEEC-4A6BFE559416}"/>
              </a:ext>
            </a:extLst>
          </p:cNvPr>
          <p:cNvSpPr>
            <a:spLocks noGrp="1" noChangeArrowheads="1"/>
          </p:cNvSpPr>
          <p:nvPr>
            <p:ph type="ctrTitle"/>
          </p:nvPr>
        </p:nvSpPr>
        <p:spPr bwMode="auto">
          <a:xfrm>
            <a:off x="0" y="1269375"/>
            <a:ext cx="1172628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Work Experience (6–10 July)</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You need to </a:t>
            </a:r>
            <a:r>
              <a:rPr kumimoji="0" lang="en-US" altLang="en-US" sz="1800" b="1" i="0" u="none" strike="noStrike" cap="none" normalizeH="0" baseline="0" dirty="0">
                <a:ln>
                  <a:noFill/>
                </a:ln>
                <a:solidFill>
                  <a:schemeClr val="tx1"/>
                </a:solidFill>
                <a:effectLst/>
                <a:latin typeface="Arial" panose="020B0604020202020204" pitchFamily="34" charset="0"/>
              </a:rPr>
              <a:t>start looking for your work experience placement</a:t>
            </a:r>
            <a:r>
              <a:rPr kumimoji="0" lang="en-US" altLang="en-US" sz="1800" b="0" i="0" u="none" strike="noStrike" cap="none" normalizeH="0" baseline="0" dirty="0">
                <a:ln>
                  <a:noFill/>
                </a:ln>
                <a:solidFill>
                  <a:schemeClr val="tx1"/>
                </a:solidFill>
                <a:effectLst/>
                <a:latin typeface="Arial" panose="020B0604020202020204" pitchFamily="34" charset="0"/>
              </a:rPr>
              <a:t> for </a:t>
            </a:r>
            <a:r>
              <a:rPr kumimoji="0" lang="en-US" altLang="en-US" sz="1800" b="1" i="0" u="none" strike="noStrike" cap="none" normalizeH="0" baseline="0" dirty="0">
                <a:ln>
                  <a:noFill/>
                </a:ln>
                <a:solidFill>
                  <a:schemeClr val="tx1"/>
                </a:solidFill>
                <a:effectLst/>
                <a:latin typeface="Arial" panose="020B0604020202020204" pitchFamily="34" charset="0"/>
              </a:rPr>
              <a:t>6–10 July</a:t>
            </a: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Use this guide to help you:</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hlinkClick r:id="rId2"/>
              </a:rPr>
              <a:t>https://www.unifrog.org/student/know-how/direct/for-students-a-guide-to-finding-and-completing-work-placements</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Steps:</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800" b="0" i="0" u="none" strike="noStrike" cap="none" normalizeH="0" baseline="0" dirty="0">
                <a:ln>
                  <a:noFill/>
                </a:ln>
                <a:solidFill>
                  <a:schemeClr val="tx1"/>
                </a:solidFill>
                <a:effectLst/>
                <a:latin typeface="Arial" panose="020B0604020202020204" pitchFamily="34" charset="0"/>
              </a:rPr>
              <a:t>Think about the </a:t>
            </a:r>
            <a:r>
              <a:rPr kumimoji="0" lang="en-US" altLang="en-US" sz="1800" b="1" i="0" u="none" strike="noStrike" cap="none" normalizeH="0" baseline="0" dirty="0">
                <a:ln>
                  <a:noFill/>
                </a:ln>
                <a:solidFill>
                  <a:schemeClr val="tx1"/>
                </a:solidFill>
                <a:effectLst/>
                <a:latin typeface="Arial" panose="020B0604020202020204" pitchFamily="34" charset="0"/>
              </a:rPr>
              <a:t>type of job or career area</a:t>
            </a:r>
            <a:r>
              <a:rPr kumimoji="0" lang="en-US" altLang="en-US" sz="1800" b="0" i="0" u="none" strike="noStrike" cap="none" normalizeH="0" baseline="0" dirty="0">
                <a:ln>
                  <a:noFill/>
                </a:ln>
                <a:solidFill>
                  <a:schemeClr val="tx1"/>
                </a:solidFill>
                <a:effectLst/>
                <a:latin typeface="Arial" panose="020B0604020202020204" pitchFamily="34" charset="0"/>
              </a:rPr>
              <a:t> you are interested in.</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800" b="0" i="0" u="none" strike="noStrike" cap="none" normalizeH="0" baseline="0" dirty="0">
                <a:ln>
                  <a:noFill/>
                </a:ln>
                <a:solidFill>
                  <a:schemeClr val="tx1"/>
                </a:solidFill>
                <a:effectLst/>
                <a:latin typeface="Arial" panose="020B0604020202020204" pitchFamily="34" charset="0"/>
              </a:rPr>
              <a:t>Look for </a:t>
            </a:r>
            <a:r>
              <a:rPr kumimoji="0" lang="en-US" altLang="en-US" sz="1800" b="1" i="0" u="none" strike="noStrike" cap="none" normalizeH="0" baseline="0" dirty="0">
                <a:ln>
                  <a:noFill/>
                </a:ln>
                <a:solidFill>
                  <a:schemeClr val="tx1"/>
                </a:solidFill>
                <a:effectLst/>
                <a:latin typeface="Arial" panose="020B0604020202020204" pitchFamily="34" charset="0"/>
              </a:rPr>
              <a:t>local businesses or </a:t>
            </a:r>
            <a:r>
              <a:rPr kumimoji="0" lang="en-US" altLang="en-US" sz="1800" b="1" i="0" u="none" strike="noStrike" cap="none" normalizeH="0" baseline="0" dirty="0" err="1">
                <a:ln>
                  <a:noFill/>
                </a:ln>
                <a:solidFill>
                  <a:schemeClr val="tx1"/>
                </a:solidFill>
                <a:effectLst/>
                <a:latin typeface="Arial" panose="020B0604020202020204" pitchFamily="34" charset="0"/>
              </a:rPr>
              <a:t>organisations</a:t>
            </a:r>
            <a:r>
              <a:rPr kumimoji="0" lang="en-US" altLang="en-US" sz="1800" b="0" i="0" u="none" strike="noStrike" cap="none" normalizeH="0" baseline="0" dirty="0">
                <a:ln>
                  <a:noFill/>
                </a:ln>
                <a:solidFill>
                  <a:schemeClr val="tx1"/>
                </a:solidFill>
                <a:effectLst/>
                <a:latin typeface="Arial" panose="020B0604020202020204" pitchFamily="34" charset="0"/>
              </a:rPr>
              <a:t> in that area.</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800" b="1" i="0" u="none" strike="noStrike" cap="none" normalizeH="0" baseline="0" dirty="0">
                <a:ln>
                  <a:noFill/>
                </a:ln>
                <a:solidFill>
                  <a:schemeClr val="tx1"/>
                </a:solidFill>
                <a:effectLst/>
                <a:latin typeface="Arial" panose="020B0604020202020204" pitchFamily="34" charset="0"/>
              </a:rPr>
              <a:t>Email or speak to employers</a:t>
            </a:r>
            <a:r>
              <a:rPr kumimoji="0" lang="en-US" altLang="en-US" sz="1800" b="0" i="0" u="none" strike="noStrike" cap="none" normalizeH="0" baseline="0" dirty="0">
                <a:ln>
                  <a:noFill/>
                </a:ln>
                <a:solidFill>
                  <a:schemeClr val="tx1"/>
                </a:solidFill>
                <a:effectLst/>
                <a:latin typeface="Arial" panose="020B0604020202020204" pitchFamily="34" charset="0"/>
              </a:rPr>
              <a:t> to ask if they can offer you a placement.</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800" b="0" i="0" u="none" strike="noStrike" cap="none" normalizeH="0" baseline="0" dirty="0">
                <a:ln>
                  <a:noFill/>
                </a:ln>
                <a:solidFill>
                  <a:schemeClr val="tx1"/>
                </a:solidFill>
                <a:effectLst/>
                <a:latin typeface="Arial" panose="020B0604020202020204" pitchFamily="34" charset="0"/>
              </a:rPr>
              <a:t>Use the </a:t>
            </a:r>
            <a:r>
              <a:rPr kumimoji="0" lang="en-US" altLang="en-US" sz="1800" b="1" i="0" u="none" strike="noStrike" cap="none" normalizeH="0" baseline="0" dirty="0">
                <a:ln>
                  <a:noFill/>
                </a:ln>
                <a:solidFill>
                  <a:schemeClr val="tx1"/>
                </a:solidFill>
                <a:effectLst/>
                <a:latin typeface="Arial" panose="020B0604020202020204" pitchFamily="34" charset="0"/>
              </a:rPr>
              <a:t>email template provided</a:t>
            </a:r>
            <a:r>
              <a:rPr kumimoji="0" lang="en-US" altLang="en-US" sz="1800" b="0" i="0" u="none" strike="noStrike" cap="none" normalizeH="0" baseline="0" dirty="0">
                <a:ln>
                  <a:noFill/>
                </a:ln>
                <a:solidFill>
                  <a:schemeClr val="tx1"/>
                </a:solidFill>
                <a:effectLst/>
                <a:latin typeface="Arial" panose="020B0604020202020204" pitchFamily="34" charset="0"/>
              </a:rPr>
              <a:t> to contact them.</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1800" b="0" i="0" u="none" strike="noStrike" cap="none" normalizeH="0" baseline="0" dirty="0">
                <a:ln>
                  <a:noFill/>
                </a:ln>
                <a:solidFill>
                  <a:schemeClr val="tx1"/>
                </a:solidFill>
                <a:effectLst/>
                <a:latin typeface="Arial" panose="020B0604020202020204" pitchFamily="34" charset="0"/>
              </a:rPr>
              <a:t>Once you have found a placement, you will need to </a:t>
            </a:r>
            <a:r>
              <a:rPr kumimoji="0" lang="en-US" altLang="en-US" sz="1800" b="1" i="0" u="none" strike="noStrike" cap="none" normalizeH="0" baseline="0" dirty="0">
                <a:ln>
                  <a:noFill/>
                </a:ln>
                <a:solidFill>
                  <a:schemeClr val="tx1"/>
                </a:solidFill>
                <a:effectLst/>
                <a:latin typeface="Arial" panose="020B0604020202020204" pitchFamily="34" charset="0"/>
              </a:rPr>
              <a:t>record it on </a:t>
            </a:r>
            <a:r>
              <a:rPr kumimoji="0" lang="en-US" altLang="en-US" sz="1800" b="1" i="0" u="none" strike="noStrike" cap="none" normalizeH="0" baseline="0" dirty="0" err="1">
                <a:ln>
                  <a:noFill/>
                </a:ln>
                <a:solidFill>
                  <a:schemeClr val="tx1"/>
                </a:solidFill>
                <a:effectLst/>
                <a:latin typeface="Arial" panose="020B0604020202020204" pitchFamily="34" charset="0"/>
              </a:rPr>
              <a:t>Unifrog</a:t>
            </a: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If you have any questions, please speak to Miss Bowen, Assistant Principal </a:t>
            </a:r>
            <a:r>
              <a:rPr kumimoji="0" lang="en-US" altLang="en-US" sz="1800" b="0" i="0" u="none" strike="noStrike" cap="none" normalizeH="0" baseline="0" dirty="0">
                <a:ln>
                  <a:noFill/>
                </a:ln>
                <a:solidFill>
                  <a:schemeClr val="tx1"/>
                </a:solidFill>
                <a:effectLst/>
                <a:latin typeface="Arial" panose="020B0604020202020204" pitchFamily="34" charset="0"/>
                <a:hlinkClick r:id="rId3"/>
              </a:rPr>
              <a:t>Ebowen@stmarks.anthemtrust.uk</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31707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664AE39-5182-7206-9429-4982071C2B1F}"/>
              </a:ext>
            </a:extLst>
          </p:cNvPr>
          <p:cNvSpPr>
            <a:spLocks noGrp="1"/>
          </p:cNvSpPr>
          <p:nvPr>
            <p:ph type="subTitle" idx="1"/>
          </p:nvPr>
        </p:nvSpPr>
        <p:spPr/>
        <p:txBody>
          <a:bodyPr/>
          <a:lstStyle/>
          <a:p>
            <a:endParaRPr lang="en-GB"/>
          </a:p>
        </p:txBody>
      </p:sp>
      <p:sp>
        <p:nvSpPr>
          <p:cNvPr id="4" name="Rectangle 1">
            <a:extLst>
              <a:ext uri="{FF2B5EF4-FFF2-40B4-BE49-F238E27FC236}">
                <a16:creationId xmlns:a16="http://schemas.microsoft.com/office/drawing/2014/main" id="{C376422B-5913-FAF7-6370-B42BCF8FDA94}"/>
              </a:ext>
            </a:extLst>
          </p:cNvPr>
          <p:cNvSpPr>
            <a:spLocks noGrp="1" noChangeArrowheads="1"/>
          </p:cNvSpPr>
          <p:nvPr>
            <p:ph type="ctrTitle"/>
          </p:nvPr>
        </p:nvSpPr>
        <p:spPr bwMode="auto">
          <a:xfrm>
            <a:off x="136786" y="790408"/>
            <a:ext cx="11777573"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Dear [Name / Company],</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My name is [Student Name] and I am a student at </a:t>
            </a:r>
            <a:r>
              <a:rPr kumimoji="0" lang="en-US" altLang="en-US" sz="1800" b="1" i="0" u="none" strike="noStrike" cap="none" normalizeH="0" baseline="0" dirty="0">
                <a:ln>
                  <a:noFill/>
                </a:ln>
                <a:solidFill>
                  <a:schemeClr val="tx1"/>
                </a:solidFill>
                <a:effectLst/>
                <a:latin typeface="Arial" panose="020B0604020202020204" pitchFamily="34" charset="0"/>
              </a:rPr>
              <a:t>St Mark’s Academy</a:t>
            </a:r>
            <a:r>
              <a:rPr kumimoji="0" lang="en-US" altLang="en-US" sz="1800" b="0" i="0" u="none" strike="noStrike" cap="none" normalizeH="0" baseline="0" dirty="0">
                <a:ln>
                  <a:noFill/>
                </a:ln>
                <a:solidFill>
                  <a:schemeClr val="tx1"/>
                </a:solidFill>
                <a:effectLst/>
                <a:latin typeface="Arial" panose="020B0604020202020204" pitchFamily="34" charset="0"/>
              </a:rPr>
              <a:t>.</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From </a:t>
            </a:r>
            <a:r>
              <a:rPr kumimoji="0" lang="en-US" altLang="en-US" sz="1800" b="1" i="0" u="none" strike="noStrike" cap="none" normalizeH="0" baseline="0" dirty="0">
                <a:ln>
                  <a:noFill/>
                </a:ln>
                <a:solidFill>
                  <a:schemeClr val="tx1"/>
                </a:solidFill>
                <a:effectLst/>
                <a:latin typeface="Arial" panose="020B0604020202020204" pitchFamily="34" charset="0"/>
              </a:rPr>
              <a:t>6–10 July</a:t>
            </a:r>
            <a:r>
              <a:rPr kumimoji="0" lang="en-US" altLang="en-US" sz="1800" b="0" i="0" u="none" strike="noStrike" cap="none" normalizeH="0" baseline="0" dirty="0">
                <a:ln>
                  <a:noFill/>
                </a:ln>
                <a:solidFill>
                  <a:schemeClr val="tx1"/>
                </a:solidFill>
                <a:effectLst/>
                <a:latin typeface="Arial" panose="020B0604020202020204" pitchFamily="34" charset="0"/>
              </a:rPr>
              <a:t>, all students are completing a </a:t>
            </a:r>
            <a:r>
              <a:rPr kumimoji="0" lang="en-US" altLang="en-US" sz="1800" b="1" i="0" u="none" strike="noStrike" cap="none" normalizeH="0" baseline="0" dirty="0">
                <a:ln>
                  <a:noFill/>
                </a:ln>
                <a:solidFill>
                  <a:schemeClr val="tx1"/>
                </a:solidFill>
                <a:effectLst/>
                <a:latin typeface="Arial" panose="020B0604020202020204" pitchFamily="34" charset="0"/>
              </a:rPr>
              <a:t>week of work experience</a:t>
            </a:r>
            <a:r>
              <a:rPr kumimoji="0" lang="en-US" altLang="en-US" sz="1800" b="0" i="0" u="none" strike="noStrike" cap="none" normalizeH="0" baseline="0" dirty="0">
                <a:ln>
                  <a:noFill/>
                </a:ln>
                <a:solidFill>
                  <a:schemeClr val="tx1"/>
                </a:solidFill>
                <a:effectLst/>
                <a:latin typeface="Arial" panose="020B0604020202020204" pitchFamily="34" charset="0"/>
              </a:rPr>
              <a:t>. I am currently looking for a placement and was wondering if you would be able to offer me the opportunity to spend this week with your </a:t>
            </a:r>
            <a:r>
              <a:rPr kumimoji="0" lang="en-US" altLang="en-US" sz="1800" b="0" i="0" u="none" strike="noStrike" cap="none" normalizeH="0" baseline="0" dirty="0" err="1">
                <a:ln>
                  <a:noFill/>
                </a:ln>
                <a:solidFill>
                  <a:schemeClr val="tx1"/>
                </a:solidFill>
                <a:effectLst/>
                <a:latin typeface="Arial" panose="020B0604020202020204" pitchFamily="34" charset="0"/>
              </a:rPr>
              <a:t>organisation</a:t>
            </a: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I am interested in working in </a:t>
            </a:r>
            <a:r>
              <a:rPr kumimoji="0" lang="en-US" altLang="en-US" sz="1800" b="1" i="0" u="none" strike="noStrike" cap="none" normalizeH="0" baseline="0" dirty="0">
                <a:ln>
                  <a:noFill/>
                </a:ln>
                <a:solidFill>
                  <a:schemeClr val="tx1"/>
                </a:solidFill>
                <a:effectLst/>
                <a:latin typeface="Arial" panose="020B0604020202020204" pitchFamily="34" charset="0"/>
              </a:rPr>
              <a:t>[type of job / industry]</a:t>
            </a:r>
            <a:r>
              <a:rPr kumimoji="0" lang="en-US" altLang="en-US" sz="1800" b="0" i="0" u="none" strike="noStrike" cap="none" normalizeH="0" baseline="0" dirty="0">
                <a:ln>
                  <a:noFill/>
                </a:ln>
                <a:solidFill>
                  <a:schemeClr val="tx1"/>
                </a:solidFill>
                <a:effectLst/>
                <a:latin typeface="Arial" panose="020B0604020202020204" pitchFamily="34" charset="0"/>
              </a:rPr>
              <a:t> and would really like to learn more about the work you do.</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If you need any more information, please contact </a:t>
            </a:r>
            <a:r>
              <a:rPr kumimoji="0" lang="en-US" altLang="en-US" sz="1800" b="1" i="0" u="none" strike="noStrike" cap="none" normalizeH="0" baseline="0" dirty="0">
                <a:ln>
                  <a:noFill/>
                </a:ln>
                <a:solidFill>
                  <a:schemeClr val="tx1"/>
                </a:solidFill>
                <a:effectLst/>
                <a:latin typeface="Arial" panose="020B0604020202020204" pitchFamily="34" charset="0"/>
              </a:rPr>
              <a:t>Miss </a:t>
            </a:r>
            <a:r>
              <a:rPr lang="en-US" altLang="en-US" sz="1800" b="1" dirty="0">
                <a:solidFill>
                  <a:schemeClr val="tx1"/>
                </a:solidFill>
                <a:latin typeface="Arial" panose="020B0604020202020204" pitchFamily="34" charset="0"/>
              </a:rPr>
              <a:t>Bowen, Assistant Principal Ebowen@stmarks.anthemtrust.uk</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Thank you for considering my request.</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Kind regards,</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[Student Name]</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[Year Group]</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St Mark’s Academy</a:t>
            </a:r>
          </a:p>
        </p:txBody>
      </p:sp>
    </p:spTree>
    <p:extLst>
      <p:ext uri="{BB962C8B-B14F-4D97-AF65-F5344CB8AC3E}">
        <p14:creationId xmlns:p14="http://schemas.microsoft.com/office/powerpoint/2010/main" val="574282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pic>
        <p:nvPicPr>
          <p:cNvPr id="368" name="Google Shape;368;p47"/>
          <p:cNvPicPr preferRelativeResize="0"/>
          <p:nvPr/>
        </p:nvPicPr>
        <p:blipFill rotWithShape="1">
          <a:blip r:embed="rId3">
            <a:alphaModFix/>
          </a:blip>
          <a:srcRect/>
          <a:stretch/>
        </p:blipFill>
        <p:spPr>
          <a:xfrm>
            <a:off x="905704" y="4532461"/>
            <a:ext cx="4448250" cy="1077700"/>
          </a:xfrm>
          <a:prstGeom prst="rect">
            <a:avLst/>
          </a:prstGeom>
          <a:noFill/>
          <a:ln>
            <a:noFill/>
          </a:ln>
          <a:effectLst>
            <a:outerShdw blurRad="292100" dist="139700" dir="2700000" algn="tl" rotWithShape="0">
              <a:srgbClr val="333333">
                <a:alpha val="64709"/>
              </a:srgbClr>
            </a:outerShdw>
          </a:effectLst>
        </p:spPr>
      </p:pic>
      <p:sp>
        <p:nvSpPr>
          <p:cNvPr id="369" name="Google Shape;369;p47"/>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Step 2: complete the Placement form on Unifrog</a:t>
            </a:r>
            <a:endParaRPr sz="3200" b="1">
              <a:latin typeface="Open Sans"/>
              <a:ea typeface="Open Sans"/>
              <a:cs typeface="Open Sans"/>
              <a:sym typeface="Open Sans"/>
            </a:endParaRPr>
          </a:p>
        </p:txBody>
      </p:sp>
      <p:sp>
        <p:nvSpPr>
          <p:cNvPr id="370" name="Google Shape;370;p47"/>
          <p:cNvSpPr/>
          <p:nvPr/>
        </p:nvSpPr>
        <p:spPr>
          <a:xfrm>
            <a:off x="243075" y="1018528"/>
            <a:ext cx="5977500" cy="3583200"/>
          </a:xfrm>
          <a:prstGeom prst="roundRect">
            <a:avLst>
              <a:gd name="adj" fmla="val 0"/>
            </a:avLst>
          </a:prstGeom>
          <a:noFill/>
          <a:ln>
            <a:noFill/>
          </a:ln>
        </p:spPr>
        <p:txBody>
          <a:bodyPr spcFirstLastPara="1" wrap="square" lIns="91425" tIns="91425" rIns="91425" bIns="91425" anchor="ctr" anchorCtr="0">
            <a:noAutofit/>
          </a:bodyPr>
          <a:lstStyle/>
          <a:p>
            <a:pPr marL="0" marR="0" lvl="0" indent="0" algn="l" rtl="0">
              <a:lnSpc>
                <a:spcPct val="150000"/>
              </a:lnSpc>
              <a:spcBef>
                <a:spcPts val="0"/>
              </a:spcBef>
              <a:spcAft>
                <a:spcPts val="0"/>
              </a:spcAft>
              <a:buNone/>
            </a:pPr>
            <a:r>
              <a:rPr lang="en-GB" sz="2200" b="0" i="0" u="none" strike="noStrike" cap="none">
                <a:solidFill>
                  <a:schemeClr val="dk1"/>
                </a:solidFill>
                <a:latin typeface="Open Sans"/>
                <a:ea typeface="Open Sans"/>
                <a:cs typeface="Open Sans"/>
                <a:sym typeface="Open Sans"/>
              </a:rPr>
              <a:t>Once an employer accepts your application, log onto Unifrog and complete the Student initial form on the Placements tool.</a:t>
            </a:r>
            <a:endParaRPr sz="2200">
              <a:solidFill>
                <a:schemeClr val="dk1"/>
              </a:solidFill>
              <a:latin typeface="Open Sans"/>
              <a:ea typeface="Open Sans"/>
              <a:cs typeface="Open Sans"/>
              <a:sym typeface="Open Sans"/>
            </a:endParaRPr>
          </a:p>
          <a:p>
            <a:pPr marL="0" marR="0" lvl="0" indent="0" algn="l" rtl="0">
              <a:lnSpc>
                <a:spcPct val="150000"/>
              </a:lnSpc>
              <a:spcBef>
                <a:spcPts val="1600"/>
              </a:spcBef>
              <a:spcAft>
                <a:spcPts val="1600"/>
              </a:spcAft>
              <a:buNone/>
            </a:pPr>
            <a:r>
              <a:rPr lang="en-GB" sz="2200" b="0" i="0" u="none" strike="noStrike" cap="none">
                <a:solidFill>
                  <a:schemeClr val="dk1"/>
                </a:solidFill>
                <a:latin typeface="Open Sans"/>
                <a:ea typeface="Open Sans"/>
                <a:cs typeface="Open Sans"/>
                <a:sym typeface="Open Sans"/>
              </a:rPr>
              <a:t>You can find the Placements tool under the ‘Recording’ section of tools.</a:t>
            </a:r>
            <a:endParaRPr sz="2200" b="0" i="0" u="none" strike="noStrike" cap="none">
              <a:solidFill>
                <a:srgbClr val="000000"/>
              </a:solidFill>
              <a:latin typeface="Open Sans"/>
              <a:ea typeface="Open Sans"/>
              <a:cs typeface="Open Sans"/>
              <a:sym typeface="Open Sans"/>
            </a:endParaRPr>
          </a:p>
        </p:txBody>
      </p:sp>
      <p:sp>
        <p:nvSpPr>
          <p:cNvPr id="371" name="Google Shape;371;p47"/>
          <p:cNvSpPr/>
          <p:nvPr/>
        </p:nvSpPr>
        <p:spPr>
          <a:xfrm>
            <a:off x="6322608" y="1197000"/>
            <a:ext cx="5545200" cy="4526400"/>
          </a:xfrm>
          <a:prstGeom prst="roundRect">
            <a:avLst>
              <a:gd name="adj" fmla="val 8722"/>
            </a:avLst>
          </a:prstGeom>
          <a:solidFill>
            <a:srgbClr val="FFE4CC"/>
          </a:solidFill>
          <a:ln>
            <a:noFill/>
          </a:ln>
        </p:spPr>
        <p:txBody>
          <a:bodyPr spcFirstLastPara="1" wrap="square" lIns="91425" tIns="91425" rIns="91425" bIns="91425" anchor="ctr" anchorCtr="0">
            <a:noAutofit/>
          </a:bodyPr>
          <a:lstStyle/>
          <a:p>
            <a:pPr marL="0" marR="0" lvl="0" indent="0" algn="ctr" rtl="0">
              <a:lnSpc>
                <a:spcPct val="130000"/>
              </a:lnSpc>
              <a:spcBef>
                <a:spcPts val="0"/>
              </a:spcBef>
              <a:spcAft>
                <a:spcPts val="0"/>
              </a:spcAft>
              <a:buClr>
                <a:srgbClr val="000000"/>
              </a:buClr>
              <a:buSzPts val="2000"/>
              <a:buFont typeface="Arial"/>
              <a:buNone/>
            </a:pPr>
            <a:r>
              <a:rPr lang="en-GB" sz="2000" b="1" i="0" u="none" strike="noStrike" cap="none">
                <a:solidFill>
                  <a:srgbClr val="000000"/>
                </a:solidFill>
                <a:latin typeface="Open Sans"/>
                <a:ea typeface="Open Sans"/>
                <a:cs typeface="Open Sans"/>
                <a:sym typeface="Open Sans"/>
              </a:rPr>
              <a:t>What if you don’t get offered a place?</a:t>
            </a:r>
            <a:endParaRPr sz="2000" b="1" i="0" u="none" strike="noStrike" cap="none">
              <a:solidFill>
                <a:srgbClr val="000000"/>
              </a:solidFill>
              <a:latin typeface="Open Sans"/>
              <a:ea typeface="Open Sans"/>
              <a:cs typeface="Open Sans"/>
              <a:sym typeface="Open Sans"/>
            </a:endParaRPr>
          </a:p>
          <a:p>
            <a:pPr marL="0" marR="0" lvl="0" indent="0" algn="ctr" rtl="0">
              <a:lnSpc>
                <a:spcPct val="130000"/>
              </a:lnSpc>
              <a:spcBef>
                <a:spcPts val="1600"/>
              </a:spcBef>
              <a:spcAft>
                <a:spcPts val="0"/>
              </a:spcAft>
              <a:buClr>
                <a:srgbClr val="000000"/>
              </a:buClr>
              <a:buSzPts val="2000"/>
              <a:buFont typeface="Arial"/>
              <a:buNone/>
            </a:pPr>
            <a:r>
              <a:rPr lang="en-GB" sz="2000" b="0" i="0" u="none" strike="noStrike" cap="none">
                <a:solidFill>
                  <a:srgbClr val="000000"/>
                </a:solidFill>
                <a:latin typeface="Open Sans"/>
                <a:ea typeface="Open Sans"/>
                <a:cs typeface="Open Sans"/>
                <a:sym typeface="Open Sans"/>
              </a:rPr>
              <a:t>Don’t panic! Keep applying, and try out new employers. If an employer isn’t replying to you, try giving them a polite phone call.</a:t>
            </a:r>
            <a:endParaRPr sz="2000" b="0" i="0" u="none" strike="noStrike" cap="none">
              <a:solidFill>
                <a:srgbClr val="000000"/>
              </a:solidFill>
              <a:latin typeface="Open Sans"/>
              <a:ea typeface="Open Sans"/>
              <a:cs typeface="Open Sans"/>
              <a:sym typeface="Open Sans"/>
            </a:endParaRPr>
          </a:p>
          <a:p>
            <a:pPr marL="0" marR="0" lvl="0" indent="0" algn="ctr" rtl="0">
              <a:lnSpc>
                <a:spcPct val="130000"/>
              </a:lnSpc>
              <a:spcBef>
                <a:spcPts val="1600"/>
              </a:spcBef>
              <a:spcAft>
                <a:spcPts val="0"/>
              </a:spcAft>
              <a:buClr>
                <a:srgbClr val="000000"/>
              </a:buClr>
              <a:buSzPts val="2000"/>
              <a:buFont typeface="Arial"/>
              <a:buNone/>
            </a:pPr>
            <a:r>
              <a:rPr lang="en-GB" sz="2000" b="0" i="0" u="none" strike="noStrike" cap="none">
                <a:solidFill>
                  <a:srgbClr val="000000"/>
                </a:solidFill>
                <a:latin typeface="Open Sans"/>
                <a:ea typeface="Open Sans"/>
                <a:cs typeface="Open Sans"/>
                <a:sym typeface="Open Sans"/>
              </a:rPr>
              <a:t>If you need help, please ask your teachers.</a:t>
            </a:r>
            <a:endParaRPr sz="2000" b="0" i="0" u="none" strike="noStrike" cap="none">
              <a:solidFill>
                <a:srgbClr val="000000"/>
              </a:solidFill>
              <a:latin typeface="Open Sans"/>
              <a:ea typeface="Open Sans"/>
              <a:cs typeface="Open Sans"/>
              <a:sym typeface="Open Sans"/>
            </a:endParaRPr>
          </a:p>
          <a:p>
            <a:pPr marL="0" marR="0" lvl="0" indent="0" algn="ctr" rtl="0">
              <a:lnSpc>
                <a:spcPct val="130000"/>
              </a:lnSpc>
              <a:spcBef>
                <a:spcPts val="1600"/>
              </a:spcBef>
              <a:spcAft>
                <a:spcPts val="1600"/>
              </a:spcAft>
              <a:buClr>
                <a:srgbClr val="000000"/>
              </a:buClr>
              <a:buSzPts val="2000"/>
              <a:buFont typeface="Arial"/>
              <a:buNone/>
            </a:pPr>
            <a:r>
              <a:rPr lang="en-GB" sz="2000" b="0" i="0" u="none" strike="noStrike" cap="none">
                <a:solidFill>
                  <a:srgbClr val="000000"/>
                </a:solidFill>
                <a:latin typeface="Open Sans"/>
                <a:ea typeface="Open Sans"/>
                <a:cs typeface="Open Sans"/>
                <a:sym typeface="Open Sans"/>
              </a:rPr>
              <a:t>The most popular placements get taken up first, so don’t hang around! Get started ASAP.</a:t>
            </a:r>
            <a:endParaRPr sz="2000" b="0" i="0" u="none" strike="noStrike" cap="none">
              <a:solidFill>
                <a:srgbClr val="000000"/>
              </a:solidFill>
              <a:latin typeface="Open Sans"/>
              <a:ea typeface="Open Sans"/>
              <a:cs typeface="Open Sans"/>
              <a:sym typeface="Open San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48"/>
          <p:cNvSpPr/>
          <p:nvPr/>
        </p:nvSpPr>
        <p:spPr>
          <a:xfrm>
            <a:off x="293194" y="2153700"/>
            <a:ext cx="408000" cy="408000"/>
          </a:xfrm>
          <a:prstGeom prst="ellipse">
            <a:avLst/>
          </a:prstGeom>
          <a:solidFill>
            <a:srgbClr val="C9F0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78" name="Google Shape;378;p48"/>
          <p:cNvSpPr/>
          <p:nvPr/>
        </p:nvSpPr>
        <p:spPr>
          <a:xfrm>
            <a:off x="293194" y="3810275"/>
            <a:ext cx="408000" cy="408000"/>
          </a:xfrm>
          <a:prstGeom prst="ellipse">
            <a:avLst/>
          </a:prstGeom>
          <a:solidFill>
            <a:srgbClr val="C9F0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79" name="Google Shape;379;p48"/>
          <p:cNvSpPr/>
          <p:nvPr/>
        </p:nvSpPr>
        <p:spPr>
          <a:xfrm>
            <a:off x="293194" y="4498075"/>
            <a:ext cx="408000" cy="408000"/>
          </a:xfrm>
          <a:prstGeom prst="ellipse">
            <a:avLst/>
          </a:prstGeom>
          <a:solidFill>
            <a:srgbClr val="C9F0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80" name="Google Shape;380;p48"/>
          <p:cNvSpPr/>
          <p:nvPr/>
        </p:nvSpPr>
        <p:spPr>
          <a:xfrm>
            <a:off x="293194" y="1465925"/>
            <a:ext cx="408000" cy="408000"/>
          </a:xfrm>
          <a:prstGeom prst="ellipse">
            <a:avLst/>
          </a:prstGeom>
          <a:solidFill>
            <a:srgbClr val="C9F0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81" name="Google Shape;381;p48"/>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How do you fill in the Placement form?</a:t>
            </a:r>
            <a:endParaRPr sz="3200">
              <a:latin typeface="Open Sans"/>
              <a:ea typeface="Open Sans"/>
              <a:cs typeface="Open Sans"/>
              <a:sym typeface="Open Sans"/>
            </a:endParaRPr>
          </a:p>
        </p:txBody>
      </p:sp>
      <p:sp>
        <p:nvSpPr>
          <p:cNvPr id="382" name="Google Shape;382;p48"/>
          <p:cNvSpPr/>
          <p:nvPr/>
        </p:nvSpPr>
        <p:spPr>
          <a:xfrm>
            <a:off x="2184375" y="5259220"/>
            <a:ext cx="7896300" cy="510900"/>
          </a:xfrm>
          <a:prstGeom prst="roundRect">
            <a:avLst>
              <a:gd name="adj" fmla="val 10404"/>
            </a:avLst>
          </a:prstGeom>
          <a:solidFill>
            <a:srgbClr val="FFD5E4"/>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200"/>
              <a:buFont typeface="Arial"/>
              <a:buNone/>
            </a:pPr>
            <a:r>
              <a:rPr lang="en-GB" sz="2000" b="1" i="0" u="sng" strike="noStrike" cap="none">
                <a:solidFill>
                  <a:schemeClr val="hlink"/>
                </a:solidFill>
                <a:latin typeface="Open Sans"/>
                <a:ea typeface="Open Sans"/>
                <a:cs typeface="Open Sans"/>
                <a:sym typeface="Open Sans"/>
                <a:hlinkClick r:id="rId3"/>
              </a:rPr>
              <a:t>This video</a:t>
            </a:r>
            <a:r>
              <a:rPr lang="en-GB" sz="2000" b="1" i="0" u="none" strike="noStrike" cap="none">
                <a:solidFill>
                  <a:srgbClr val="000000"/>
                </a:solidFill>
                <a:latin typeface="Open Sans"/>
                <a:ea typeface="Open Sans"/>
                <a:cs typeface="Open Sans"/>
                <a:sym typeface="Open Sans"/>
              </a:rPr>
              <a:t> </a:t>
            </a:r>
            <a:r>
              <a:rPr lang="en-GB" sz="2000" b="0" i="0" u="none" strike="noStrike" cap="none">
                <a:solidFill>
                  <a:srgbClr val="000000"/>
                </a:solidFill>
                <a:latin typeface="Open Sans"/>
                <a:ea typeface="Open Sans"/>
                <a:cs typeface="Open Sans"/>
                <a:sym typeface="Open Sans"/>
              </a:rPr>
              <a:t>will show you how to complete your form</a:t>
            </a:r>
            <a:endParaRPr sz="2000" b="0" i="0" u="none" strike="noStrike" cap="none">
              <a:solidFill>
                <a:srgbClr val="000000"/>
              </a:solidFill>
              <a:latin typeface="Open Sans"/>
              <a:ea typeface="Open Sans"/>
              <a:cs typeface="Open Sans"/>
              <a:sym typeface="Open Sans"/>
            </a:endParaRPr>
          </a:p>
        </p:txBody>
      </p:sp>
      <p:pic>
        <p:nvPicPr>
          <p:cNvPr id="383" name="Google Shape;383;p48" descr="Video camera with solid fill"/>
          <p:cNvPicPr preferRelativeResize="0"/>
          <p:nvPr/>
        </p:nvPicPr>
        <p:blipFill rotWithShape="1">
          <a:blip r:embed="rId4">
            <a:alphaModFix/>
          </a:blip>
          <a:srcRect/>
          <a:stretch/>
        </p:blipFill>
        <p:spPr>
          <a:xfrm>
            <a:off x="1630192" y="5035205"/>
            <a:ext cx="914400" cy="914400"/>
          </a:xfrm>
          <a:prstGeom prst="rect">
            <a:avLst/>
          </a:prstGeom>
          <a:noFill/>
          <a:ln>
            <a:noFill/>
          </a:ln>
        </p:spPr>
      </p:pic>
      <p:sp>
        <p:nvSpPr>
          <p:cNvPr id="384" name="Google Shape;384;p48"/>
          <p:cNvSpPr/>
          <p:nvPr/>
        </p:nvSpPr>
        <p:spPr>
          <a:xfrm>
            <a:off x="308470" y="1208925"/>
            <a:ext cx="12132900" cy="3937200"/>
          </a:xfrm>
          <a:prstGeom prst="roundRect">
            <a:avLst>
              <a:gd name="adj" fmla="val 0"/>
            </a:avLst>
          </a:prstGeom>
          <a:noFill/>
          <a:ln>
            <a:noFill/>
          </a:ln>
        </p:spPr>
        <p:txBody>
          <a:bodyPr spcFirstLastPara="1" wrap="square" lIns="91425" tIns="91425" rIns="91425" bIns="91425" anchor="ctr" anchorCtr="0">
            <a:noAutofit/>
          </a:bodyPr>
          <a:lstStyle/>
          <a:p>
            <a:pPr marL="457200" lvl="0" indent="-361950" algn="l" rtl="0">
              <a:lnSpc>
                <a:spcPct val="150000"/>
              </a:lnSpc>
              <a:spcBef>
                <a:spcPts val="0"/>
              </a:spcBef>
              <a:spcAft>
                <a:spcPts val="0"/>
              </a:spcAft>
              <a:buClr>
                <a:schemeClr val="dk1"/>
              </a:buClr>
              <a:buSzPts val="2100"/>
              <a:buFont typeface="Open Sans"/>
              <a:buAutoNum type="arabicPeriod"/>
            </a:pPr>
            <a:r>
              <a:rPr lang="en-GB" sz="2100" dirty="0">
                <a:solidFill>
                  <a:schemeClr val="dk1"/>
                </a:solidFill>
                <a:latin typeface="Open Sans"/>
                <a:ea typeface="Open Sans"/>
                <a:cs typeface="Open Sans"/>
                <a:sym typeface="Open Sans"/>
              </a:rPr>
              <a:t>On the Placements tool, click ‘</a:t>
            </a:r>
            <a:r>
              <a:rPr lang="en-GB" sz="2100" b="1" dirty="0">
                <a:solidFill>
                  <a:schemeClr val="dk1"/>
                </a:solidFill>
                <a:latin typeface="Open Sans"/>
                <a:ea typeface="Open Sans"/>
                <a:cs typeface="Open Sans"/>
                <a:sym typeface="Open Sans"/>
              </a:rPr>
              <a:t>Add new placement</a:t>
            </a:r>
            <a:r>
              <a:rPr lang="en-GB" sz="2100" dirty="0">
                <a:solidFill>
                  <a:schemeClr val="dk1"/>
                </a:solidFill>
                <a:latin typeface="Open Sans"/>
                <a:ea typeface="Open Sans"/>
                <a:cs typeface="Open Sans"/>
                <a:sym typeface="Open Sans"/>
              </a:rPr>
              <a:t>’ to access the 'Student initial form'</a:t>
            </a:r>
            <a:endParaRPr sz="2100" b="1" dirty="0">
              <a:solidFill>
                <a:schemeClr val="dk1"/>
              </a:solidFill>
              <a:latin typeface="Open Sans"/>
              <a:ea typeface="Open Sans"/>
              <a:cs typeface="Open Sans"/>
              <a:sym typeface="Open Sans"/>
            </a:endParaRPr>
          </a:p>
          <a:p>
            <a:pPr marL="457200" lvl="0" indent="-361950" algn="l" rtl="0">
              <a:lnSpc>
                <a:spcPct val="150000"/>
              </a:lnSpc>
              <a:spcBef>
                <a:spcPts val="1600"/>
              </a:spcBef>
              <a:spcAft>
                <a:spcPts val="0"/>
              </a:spcAft>
              <a:buClr>
                <a:schemeClr val="dk1"/>
              </a:buClr>
              <a:buSzPts val="2100"/>
              <a:buFont typeface="Open Sans"/>
              <a:buAutoNum type="arabicPeriod"/>
            </a:pPr>
            <a:r>
              <a:rPr lang="en-GB" sz="2100" dirty="0">
                <a:solidFill>
                  <a:schemeClr val="dk1"/>
                </a:solidFill>
                <a:latin typeface="Open Sans"/>
                <a:ea typeface="Open Sans"/>
                <a:cs typeface="Open Sans"/>
                <a:sym typeface="Open Sans"/>
              </a:rPr>
              <a:t>Confirm that you’ve agreed your placement with your employer, and fill in the details</a:t>
            </a:r>
            <a:endParaRPr sz="2100" dirty="0">
              <a:solidFill>
                <a:schemeClr val="dk1"/>
              </a:solidFill>
              <a:latin typeface="Open Sans"/>
              <a:ea typeface="Open Sans"/>
              <a:cs typeface="Open Sans"/>
              <a:sym typeface="Open Sans"/>
            </a:endParaRPr>
          </a:p>
          <a:p>
            <a:pPr marL="914400" lvl="1" indent="-361950" algn="l" rtl="0">
              <a:lnSpc>
                <a:spcPct val="150000"/>
              </a:lnSpc>
              <a:spcBef>
                <a:spcPts val="0"/>
              </a:spcBef>
              <a:spcAft>
                <a:spcPts val="0"/>
              </a:spcAft>
              <a:buClr>
                <a:schemeClr val="dk1"/>
              </a:buClr>
              <a:buSzPts val="2100"/>
              <a:buFont typeface="Open Sans"/>
              <a:buAutoNum type="alphaLcPeriod"/>
            </a:pPr>
            <a:r>
              <a:rPr lang="en-GB" sz="2100" dirty="0">
                <a:solidFill>
                  <a:schemeClr val="dk1"/>
                </a:solidFill>
                <a:latin typeface="Open Sans"/>
                <a:ea typeface="Open Sans"/>
                <a:cs typeface="Open Sans"/>
                <a:sym typeface="Open Sans"/>
              </a:rPr>
              <a:t>Your Placement start and end dates </a:t>
            </a:r>
            <a:r>
              <a:rPr lang="en-GB" sz="2100" b="1" dirty="0">
                <a:solidFill>
                  <a:schemeClr val="dk1"/>
                </a:solidFill>
                <a:latin typeface="Open Sans"/>
                <a:ea typeface="Open Sans"/>
                <a:cs typeface="Open Sans"/>
                <a:sym typeface="Open Sans"/>
              </a:rPr>
              <a:t>must</a:t>
            </a:r>
            <a:r>
              <a:rPr lang="en-GB" sz="2100" dirty="0">
                <a:solidFill>
                  <a:schemeClr val="dk1"/>
                </a:solidFill>
                <a:latin typeface="Open Sans"/>
                <a:ea typeface="Open Sans"/>
                <a:cs typeface="Open Sans"/>
                <a:sym typeface="Open Sans"/>
              </a:rPr>
              <a:t> be </a:t>
            </a:r>
            <a:r>
              <a:rPr lang="en-GB" sz="2100" dirty="0">
                <a:solidFill>
                  <a:srgbClr val="FF0000"/>
                </a:solidFill>
                <a:latin typeface="Open Sans"/>
                <a:ea typeface="Open Sans"/>
                <a:cs typeface="Open Sans"/>
                <a:sym typeface="Open Sans"/>
              </a:rPr>
              <a:t>6</a:t>
            </a:r>
            <a:r>
              <a:rPr lang="en-GB" sz="2100" baseline="30000" dirty="0">
                <a:solidFill>
                  <a:srgbClr val="FF0000"/>
                </a:solidFill>
                <a:latin typeface="Open Sans"/>
                <a:ea typeface="Open Sans"/>
                <a:cs typeface="Open Sans"/>
                <a:sym typeface="Open Sans"/>
              </a:rPr>
              <a:t>th</a:t>
            </a:r>
            <a:r>
              <a:rPr lang="en-GB" sz="2100" dirty="0">
                <a:solidFill>
                  <a:srgbClr val="FF0000"/>
                </a:solidFill>
                <a:latin typeface="Open Sans"/>
                <a:ea typeface="Open Sans"/>
                <a:cs typeface="Open Sans"/>
                <a:sym typeface="Open Sans"/>
              </a:rPr>
              <a:t>-10</a:t>
            </a:r>
            <a:r>
              <a:rPr lang="en-GB" sz="2100" baseline="30000" dirty="0">
                <a:solidFill>
                  <a:srgbClr val="FF0000"/>
                </a:solidFill>
                <a:latin typeface="Open Sans"/>
                <a:ea typeface="Open Sans"/>
                <a:cs typeface="Open Sans"/>
                <a:sym typeface="Open Sans"/>
              </a:rPr>
              <a:t>th</a:t>
            </a:r>
            <a:r>
              <a:rPr lang="en-GB" sz="2100" dirty="0">
                <a:solidFill>
                  <a:srgbClr val="FF0000"/>
                </a:solidFill>
                <a:latin typeface="Open Sans"/>
                <a:ea typeface="Open Sans"/>
                <a:cs typeface="Open Sans"/>
                <a:sym typeface="Open Sans"/>
              </a:rPr>
              <a:t> July</a:t>
            </a:r>
            <a:endParaRPr sz="2100" dirty="0">
              <a:solidFill>
                <a:srgbClr val="FF0000"/>
              </a:solidFill>
              <a:latin typeface="Open Sans"/>
              <a:ea typeface="Open Sans"/>
              <a:cs typeface="Open Sans"/>
              <a:sym typeface="Open Sans"/>
            </a:endParaRPr>
          </a:p>
          <a:p>
            <a:pPr marL="914400" lvl="1" indent="-361950" algn="l" rtl="0">
              <a:lnSpc>
                <a:spcPct val="150000"/>
              </a:lnSpc>
              <a:spcBef>
                <a:spcPts val="0"/>
              </a:spcBef>
              <a:spcAft>
                <a:spcPts val="0"/>
              </a:spcAft>
              <a:buClr>
                <a:schemeClr val="dk1"/>
              </a:buClr>
              <a:buSzPts val="2100"/>
              <a:buFont typeface="Open Sans"/>
              <a:buAutoNum type="alphaLcPeriod"/>
            </a:pPr>
            <a:r>
              <a:rPr lang="en-GB" sz="2100" dirty="0">
                <a:solidFill>
                  <a:schemeClr val="dk1"/>
                </a:solidFill>
                <a:latin typeface="Open Sans"/>
                <a:ea typeface="Open Sans"/>
                <a:cs typeface="Open Sans"/>
                <a:sym typeface="Open Sans"/>
              </a:rPr>
              <a:t>Your Placement coordinator is Miss Bowen</a:t>
            </a:r>
            <a:endParaRPr sz="2100" dirty="0">
              <a:solidFill>
                <a:schemeClr val="dk1"/>
              </a:solidFill>
              <a:latin typeface="Open Sans"/>
              <a:ea typeface="Open Sans"/>
              <a:cs typeface="Open Sans"/>
              <a:sym typeface="Open Sans"/>
            </a:endParaRPr>
          </a:p>
          <a:p>
            <a:pPr marL="457200" lvl="0" indent="-361950" algn="l" rtl="0">
              <a:lnSpc>
                <a:spcPct val="150000"/>
              </a:lnSpc>
              <a:spcBef>
                <a:spcPts val="1600"/>
              </a:spcBef>
              <a:spcAft>
                <a:spcPts val="0"/>
              </a:spcAft>
              <a:buClr>
                <a:schemeClr val="dk1"/>
              </a:buClr>
              <a:buSzPts val="2100"/>
              <a:buFont typeface="Open Sans"/>
              <a:buAutoNum type="arabicPeriod"/>
            </a:pPr>
            <a:r>
              <a:rPr lang="en-GB" sz="2100" dirty="0">
                <a:solidFill>
                  <a:schemeClr val="dk1"/>
                </a:solidFill>
                <a:latin typeface="Open Sans"/>
                <a:ea typeface="Open Sans"/>
                <a:cs typeface="Open Sans"/>
                <a:sym typeface="Open Sans"/>
              </a:rPr>
              <a:t>If any part of your placement is in-person, select ‘</a:t>
            </a:r>
            <a:r>
              <a:rPr lang="en-GB" sz="2100" b="1" dirty="0">
                <a:solidFill>
                  <a:schemeClr val="dk1"/>
                </a:solidFill>
                <a:latin typeface="Open Sans"/>
                <a:ea typeface="Open Sans"/>
                <a:cs typeface="Open Sans"/>
                <a:sym typeface="Open Sans"/>
              </a:rPr>
              <a:t>Yes, it’s all part or in-person</a:t>
            </a:r>
            <a:r>
              <a:rPr lang="en-GB" sz="2100" dirty="0">
                <a:solidFill>
                  <a:schemeClr val="dk1"/>
                </a:solidFill>
                <a:latin typeface="Open Sans"/>
                <a:ea typeface="Open Sans"/>
                <a:cs typeface="Open Sans"/>
                <a:sym typeface="Open Sans"/>
              </a:rPr>
              <a:t>’</a:t>
            </a:r>
            <a:endParaRPr sz="2100" dirty="0">
              <a:solidFill>
                <a:schemeClr val="dk1"/>
              </a:solidFill>
              <a:latin typeface="Open Sans"/>
              <a:ea typeface="Open Sans"/>
              <a:cs typeface="Open Sans"/>
              <a:sym typeface="Open Sans"/>
            </a:endParaRPr>
          </a:p>
          <a:p>
            <a:pPr marL="457200" lvl="0" indent="-361950" algn="l" rtl="0">
              <a:lnSpc>
                <a:spcPct val="150000"/>
              </a:lnSpc>
              <a:spcBef>
                <a:spcPts val="1600"/>
              </a:spcBef>
              <a:spcAft>
                <a:spcPts val="1600"/>
              </a:spcAft>
              <a:buClr>
                <a:schemeClr val="dk1"/>
              </a:buClr>
              <a:buSzPts val="2100"/>
              <a:buFont typeface="Open Sans"/>
              <a:buAutoNum type="arabicPeriod"/>
            </a:pPr>
            <a:r>
              <a:rPr lang="en-GB" sz="2100" dirty="0">
                <a:solidFill>
                  <a:schemeClr val="dk1"/>
                </a:solidFill>
                <a:latin typeface="Open Sans"/>
                <a:ea typeface="Open Sans"/>
                <a:cs typeface="Open Sans"/>
                <a:sym typeface="Open Sans"/>
              </a:rPr>
              <a:t>Complete the rest of the form and double-check every detail!</a:t>
            </a:r>
            <a:endParaRPr sz="2100" dirty="0">
              <a:latin typeface="Open Sans"/>
              <a:ea typeface="Open Sans"/>
              <a:cs typeface="Open Sans"/>
              <a:sym typeface="Open San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49"/>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Step 3: get the placement confirmed</a:t>
            </a:r>
            <a:endParaRPr sz="3200" b="1">
              <a:latin typeface="Open Sans"/>
              <a:ea typeface="Open Sans"/>
              <a:cs typeface="Open Sans"/>
              <a:sym typeface="Open Sans"/>
            </a:endParaRPr>
          </a:p>
        </p:txBody>
      </p:sp>
      <p:sp>
        <p:nvSpPr>
          <p:cNvPr id="391" name="Google Shape;391;p49"/>
          <p:cNvSpPr/>
          <p:nvPr/>
        </p:nvSpPr>
        <p:spPr>
          <a:xfrm>
            <a:off x="243075" y="1453186"/>
            <a:ext cx="6264600" cy="3914100"/>
          </a:xfrm>
          <a:prstGeom prst="roundRect">
            <a:avLst>
              <a:gd name="adj" fmla="val 0"/>
            </a:avLst>
          </a:prstGeom>
          <a:noFill/>
          <a:ln>
            <a:noFill/>
          </a:ln>
        </p:spPr>
        <p:txBody>
          <a:bodyPr spcFirstLastPara="1" wrap="square" lIns="91425" tIns="91425" rIns="91425" bIns="91425" anchor="ctr" anchorCtr="0">
            <a:noAutofit/>
          </a:bodyPr>
          <a:lstStyle/>
          <a:p>
            <a:pPr marL="342900" marR="0" lvl="0" indent="-342900" algn="l" rtl="0">
              <a:lnSpc>
                <a:spcPct val="150000"/>
              </a:lnSpc>
              <a:spcBef>
                <a:spcPts val="0"/>
              </a:spcBef>
              <a:spcAft>
                <a:spcPts val="0"/>
              </a:spcAft>
              <a:buClr>
                <a:srgbClr val="000000"/>
              </a:buClr>
              <a:buSzPts val="2200"/>
              <a:buFont typeface="Arial"/>
              <a:buChar char="•"/>
            </a:pPr>
            <a:r>
              <a:rPr lang="en-GB" sz="2200" b="0" i="0" u="none" strike="noStrike" cap="none">
                <a:solidFill>
                  <a:schemeClr val="dk1"/>
                </a:solidFill>
                <a:latin typeface="Open Sans"/>
                <a:ea typeface="Open Sans"/>
                <a:cs typeface="Open Sans"/>
                <a:sym typeface="Open Sans"/>
              </a:rPr>
              <a:t>The employer will automatically get an email asking them to complete an online form.</a:t>
            </a:r>
            <a:endParaRPr sz="2200" b="0" i="0" u="none" strike="noStrike" cap="none">
              <a:solidFill>
                <a:schemeClr val="dk1"/>
              </a:solidFill>
              <a:latin typeface="Open Sans"/>
              <a:ea typeface="Open Sans"/>
              <a:cs typeface="Open Sans"/>
              <a:sym typeface="Open Sans"/>
            </a:endParaRPr>
          </a:p>
          <a:p>
            <a:pPr marL="342900" marR="0" lvl="0" indent="-342900" algn="l" rtl="0">
              <a:lnSpc>
                <a:spcPct val="150000"/>
              </a:lnSpc>
              <a:spcBef>
                <a:spcPts val="1600"/>
              </a:spcBef>
              <a:spcAft>
                <a:spcPts val="0"/>
              </a:spcAft>
              <a:buClr>
                <a:srgbClr val="000000"/>
              </a:buClr>
              <a:buSzPts val="2200"/>
              <a:buFont typeface="Arial"/>
              <a:buChar char="•"/>
            </a:pPr>
            <a:r>
              <a:rPr lang="en-GB" sz="2200" b="0" i="0" u="none" strike="noStrike" cap="none">
                <a:solidFill>
                  <a:schemeClr val="dk1"/>
                </a:solidFill>
                <a:latin typeface="Open Sans"/>
                <a:ea typeface="Open Sans"/>
                <a:cs typeface="Open Sans"/>
                <a:sym typeface="Open Sans"/>
              </a:rPr>
              <a:t>Your parent/caregiver will also receive an email for them to agree to your placement.</a:t>
            </a:r>
            <a:endParaRPr sz="2200" b="0" i="0" u="none" strike="noStrike" cap="none">
              <a:solidFill>
                <a:schemeClr val="dk1"/>
              </a:solidFill>
              <a:latin typeface="Open Sans"/>
              <a:ea typeface="Open Sans"/>
              <a:cs typeface="Open Sans"/>
              <a:sym typeface="Open Sans"/>
            </a:endParaRPr>
          </a:p>
          <a:p>
            <a:pPr marL="342900" marR="0" lvl="0" indent="-342900" algn="l" rtl="0">
              <a:lnSpc>
                <a:spcPct val="150000"/>
              </a:lnSpc>
              <a:spcBef>
                <a:spcPts val="1600"/>
              </a:spcBef>
              <a:spcAft>
                <a:spcPts val="1600"/>
              </a:spcAft>
              <a:buClr>
                <a:srgbClr val="000000"/>
              </a:buClr>
              <a:buSzPts val="2200"/>
              <a:buFont typeface="Arial"/>
              <a:buChar char="•"/>
            </a:pPr>
            <a:r>
              <a:rPr lang="en-GB" sz="2200" b="0" i="0" u="none" strike="noStrike" cap="none">
                <a:solidFill>
                  <a:schemeClr val="dk1"/>
                </a:solidFill>
                <a:latin typeface="Open Sans"/>
                <a:ea typeface="Open Sans"/>
                <a:cs typeface="Open Sans"/>
                <a:sym typeface="Open Sans"/>
              </a:rPr>
              <a:t>The emails will be from Unifrog who use the email address: noreply@unifrog.org.</a:t>
            </a:r>
            <a:endParaRPr sz="2200" b="0" i="0" u="none" strike="noStrike" cap="none">
              <a:solidFill>
                <a:srgbClr val="000000"/>
              </a:solidFill>
              <a:latin typeface="Open Sans"/>
              <a:ea typeface="Open Sans"/>
              <a:cs typeface="Open Sans"/>
              <a:sym typeface="Open Sans"/>
            </a:endParaRPr>
          </a:p>
        </p:txBody>
      </p:sp>
      <p:grpSp>
        <p:nvGrpSpPr>
          <p:cNvPr id="392" name="Google Shape;392;p49"/>
          <p:cNvGrpSpPr/>
          <p:nvPr/>
        </p:nvGrpSpPr>
        <p:grpSpPr>
          <a:xfrm>
            <a:off x="6765436" y="1205130"/>
            <a:ext cx="5346079" cy="4213132"/>
            <a:chOff x="6765436" y="1205130"/>
            <a:chExt cx="5346079" cy="4213132"/>
          </a:xfrm>
        </p:grpSpPr>
        <p:sp>
          <p:nvSpPr>
            <p:cNvPr id="393" name="Google Shape;393;p49"/>
            <p:cNvSpPr/>
            <p:nvPr/>
          </p:nvSpPr>
          <p:spPr>
            <a:xfrm>
              <a:off x="6765436" y="1504161"/>
              <a:ext cx="5132400" cy="3914100"/>
            </a:xfrm>
            <a:prstGeom prst="roundRect">
              <a:avLst>
                <a:gd name="adj" fmla="val 9656"/>
              </a:avLst>
            </a:prstGeom>
            <a:solidFill>
              <a:srgbClr val="ECDFF5"/>
            </a:solidFill>
            <a:ln>
              <a:noFill/>
            </a:ln>
          </p:spPr>
          <p:txBody>
            <a:bodyPr spcFirstLastPara="1" wrap="square" lIns="91425" tIns="91425" rIns="91425" bIns="91425" anchor="ctr" anchorCtr="0">
              <a:noAutofit/>
            </a:bodyPr>
            <a:lstStyle/>
            <a:p>
              <a:pPr marL="0" marR="0" lvl="0" indent="0" algn="ctr" rtl="0">
                <a:lnSpc>
                  <a:spcPct val="130000"/>
                </a:lnSpc>
                <a:spcBef>
                  <a:spcPts val="0"/>
                </a:spcBef>
                <a:spcAft>
                  <a:spcPts val="0"/>
                </a:spcAft>
                <a:buClr>
                  <a:srgbClr val="000000"/>
                </a:buClr>
                <a:buSzPts val="2200"/>
                <a:buFont typeface="Arial"/>
                <a:buNone/>
              </a:pPr>
              <a:r>
                <a:rPr lang="en-GB" sz="2000" b="1" i="0" u="none" strike="noStrike" cap="none" dirty="0">
                  <a:solidFill>
                    <a:srgbClr val="000000"/>
                  </a:solidFill>
                  <a:latin typeface="Open Sans"/>
                  <a:ea typeface="Open Sans"/>
                  <a:cs typeface="Open Sans"/>
                  <a:sym typeface="Open Sans"/>
                </a:rPr>
                <a:t>Top tip:</a:t>
              </a:r>
              <a:endParaRPr sz="2000" b="1" i="0" u="none" strike="noStrike" cap="none" dirty="0">
                <a:solidFill>
                  <a:srgbClr val="000000"/>
                </a:solidFill>
                <a:latin typeface="Open Sans"/>
                <a:ea typeface="Open Sans"/>
                <a:cs typeface="Open Sans"/>
                <a:sym typeface="Open Sans"/>
              </a:endParaRPr>
            </a:p>
            <a:p>
              <a:pPr marL="0" marR="0" lvl="0" indent="0" algn="ctr" rtl="0">
                <a:lnSpc>
                  <a:spcPct val="130000"/>
                </a:lnSpc>
                <a:spcBef>
                  <a:spcPts val="1600"/>
                </a:spcBef>
                <a:spcAft>
                  <a:spcPts val="0"/>
                </a:spcAft>
                <a:buClr>
                  <a:srgbClr val="000000"/>
                </a:buClr>
                <a:buSzPts val="2200"/>
                <a:buFont typeface="Arial"/>
                <a:buNone/>
              </a:pPr>
              <a:r>
                <a:rPr lang="en-GB" sz="2000" b="0" i="0" u="none" strike="noStrike" cap="none" dirty="0">
                  <a:solidFill>
                    <a:srgbClr val="000000"/>
                  </a:solidFill>
                  <a:latin typeface="Open Sans"/>
                  <a:ea typeface="Open Sans"/>
                  <a:cs typeface="Open Sans"/>
                  <a:sym typeface="Open Sans"/>
                </a:rPr>
                <a:t>If your employer or parent/caregiver hasn’t got the email, get them to check their junk/spam folder.</a:t>
              </a:r>
              <a:endParaRPr sz="1000" dirty="0">
                <a:latin typeface="Open Sans"/>
                <a:ea typeface="Open Sans"/>
                <a:cs typeface="Open Sans"/>
                <a:sym typeface="Open Sans"/>
              </a:endParaRPr>
            </a:p>
            <a:p>
              <a:pPr marL="0" marR="0" lvl="0" indent="0" algn="ctr" rtl="0">
                <a:lnSpc>
                  <a:spcPct val="130000"/>
                </a:lnSpc>
                <a:spcBef>
                  <a:spcPts val="1600"/>
                </a:spcBef>
                <a:spcAft>
                  <a:spcPts val="1600"/>
                </a:spcAft>
                <a:buClr>
                  <a:srgbClr val="000000"/>
                </a:buClr>
                <a:buSzPts val="2200"/>
                <a:buFont typeface="Arial"/>
                <a:buNone/>
              </a:pPr>
              <a:r>
                <a:rPr lang="en-GB" sz="2000" b="0" i="0" u="none" strike="noStrike" cap="none" dirty="0">
                  <a:solidFill>
                    <a:srgbClr val="000000"/>
                  </a:solidFill>
                  <a:latin typeface="Open Sans"/>
                  <a:ea typeface="Open Sans"/>
                  <a:cs typeface="Open Sans"/>
                  <a:sym typeface="Open Sans"/>
                </a:rPr>
                <a:t>If they’re still having trouble, they should get in touch with </a:t>
              </a:r>
              <a:r>
                <a:rPr lang="en-GB" sz="2000" dirty="0">
                  <a:solidFill>
                    <a:srgbClr val="FF0000"/>
                  </a:solidFill>
                  <a:latin typeface="Open Sans"/>
                  <a:ea typeface="Open Sans"/>
                  <a:cs typeface="Open Sans"/>
                  <a:sym typeface="Open Sans"/>
                </a:rPr>
                <a:t>MISS BOWEN</a:t>
              </a:r>
              <a:r>
                <a:rPr lang="en-GB" sz="2000" b="0" i="0" u="none" strike="noStrike" cap="none" dirty="0">
                  <a:solidFill>
                    <a:srgbClr val="FF0000"/>
                  </a:solidFill>
                  <a:latin typeface="Open Sans"/>
                  <a:ea typeface="Open Sans"/>
                  <a:cs typeface="Open Sans"/>
                  <a:sym typeface="Open Sans"/>
                </a:rPr>
                <a:t> </a:t>
              </a:r>
              <a:r>
                <a:rPr lang="en-GB" sz="2000" b="0" i="0" u="none" strike="noStrike" cap="none" dirty="0">
                  <a:solidFill>
                    <a:schemeClr val="dk1"/>
                  </a:solidFill>
                  <a:latin typeface="Open Sans"/>
                  <a:ea typeface="Open Sans"/>
                  <a:cs typeface="Open Sans"/>
                  <a:sym typeface="Open Sans"/>
                </a:rPr>
                <a:t>who will be able to help.</a:t>
              </a:r>
              <a:endParaRPr sz="2000" b="0" i="0" u="none" strike="noStrike" cap="none" dirty="0">
                <a:solidFill>
                  <a:schemeClr val="dk1"/>
                </a:solidFill>
                <a:latin typeface="Open Sans"/>
                <a:ea typeface="Open Sans"/>
                <a:cs typeface="Open Sans"/>
                <a:sym typeface="Open Sans"/>
              </a:endParaRPr>
            </a:p>
          </p:txBody>
        </p:sp>
        <p:pic>
          <p:nvPicPr>
            <p:cNvPr id="394" name="Google Shape;394;p49" descr="Information with solid fill"/>
            <p:cNvPicPr preferRelativeResize="0"/>
            <p:nvPr/>
          </p:nvPicPr>
          <p:blipFill rotWithShape="1">
            <a:blip r:embed="rId3">
              <a:alphaModFix/>
            </a:blip>
            <a:srcRect/>
            <a:stretch/>
          </p:blipFill>
          <p:spPr>
            <a:xfrm>
              <a:off x="11355908" y="1205130"/>
              <a:ext cx="755607" cy="755607"/>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50"/>
          <p:cNvSpPr txBox="1">
            <a:spLocks noGrp="1"/>
          </p:cNvSpPr>
          <p:nvPr>
            <p:ph type="title"/>
          </p:nvPr>
        </p:nvSpPr>
        <p:spPr>
          <a:xfrm>
            <a:off x="220756" y="382863"/>
            <a:ext cx="114192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Step 4: get the placement approved</a:t>
            </a:r>
            <a:endParaRPr sz="3200" b="1">
              <a:latin typeface="Open Sans"/>
              <a:ea typeface="Open Sans"/>
              <a:cs typeface="Open Sans"/>
              <a:sym typeface="Open Sans"/>
            </a:endParaRPr>
          </a:p>
        </p:txBody>
      </p:sp>
      <p:sp>
        <p:nvSpPr>
          <p:cNvPr id="401" name="Google Shape;401;p50"/>
          <p:cNvSpPr/>
          <p:nvPr/>
        </p:nvSpPr>
        <p:spPr>
          <a:xfrm>
            <a:off x="243075" y="980300"/>
            <a:ext cx="6309000" cy="4654800"/>
          </a:xfrm>
          <a:prstGeom prst="roundRect">
            <a:avLst>
              <a:gd name="adj" fmla="val 0"/>
            </a:avLst>
          </a:prstGeom>
          <a:noFill/>
          <a:ln>
            <a:noFill/>
          </a:ln>
        </p:spPr>
        <p:txBody>
          <a:bodyPr spcFirstLastPara="1" wrap="square" lIns="91425" tIns="91425" rIns="91425" bIns="91425" anchor="ctr" anchorCtr="0">
            <a:noAutofit/>
          </a:bodyPr>
          <a:lstStyle/>
          <a:p>
            <a:pPr marL="342900" marR="0" lvl="0" indent="-342900" algn="l" rtl="0">
              <a:lnSpc>
                <a:spcPct val="150000"/>
              </a:lnSpc>
              <a:spcBef>
                <a:spcPts val="0"/>
              </a:spcBef>
              <a:spcAft>
                <a:spcPts val="0"/>
              </a:spcAft>
              <a:buClr>
                <a:srgbClr val="000000"/>
              </a:buClr>
              <a:buSzPts val="2200"/>
              <a:buFont typeface="Arial"/>
              <a:buChar char="•"/>
            </a:pPr>
            <a:r>
              <a:rPr lang="en-GB" sz="2200" b="0" i="0" u="none" strike="noStrike" cap="none" dirty="0">
                <a:solidFill>
                  <a:srgbClr val="FF0000"/>
                </a:solidFill>
                <a:latin typeface="Open Sans"/>
                <a:ea typeface="Open Sans"/>
                <a:cs typeface="Open Sans"/>
                <a:sym typeface="Open Sans"/>
              </a:rPr>
              <a:t>Miss Bowen/Miss Burton </a:t>
            </a:r>
            <a:r>
              <a:rPr lang="en-GB" sz="2200" b="0" i="0" u="none" strike="noStrike" cap="none" dirty="0">
                <a:solidFill>
                  <a:schemeClr val="dk1"/>
                </a:solidFill>
                <a:latin typeface="Open Sans"/>
                <a:ea typeface="Open Sans"/>
                <a:cs typeface="Open Sans"/>
                <a:sym typeface="Open Sans"/>
              </a:rPr>
              <a:t>will look over your placement and make sure everything is good to go.</a:t>
            </a:r>
            <a:endParaRPr sz="2200" b="0" i="0" u="none" strike="noStrike" cap="none" dirty="0">
              <a:solidFill>
                <a:schemeClr val="dk1"/>
              </a:solidFill>
              <a:latin typeface="Open Sans"/>
              <a:ea typeface="Open Sans"/>
              <a:cs typeface="Open Sans"/>
              <a:sym typeface="Open Sans"/>
            </a:endParaRPr>
          </a:p>
          <a:p>
            <a:pPr marL="342900" marR="0" lvl="0" indent="-342900" algn="l" rtl="0">
              <a:lnSpc>
                <a:spcPct val="150000"/>
              </a:lnSpc>
              <a:spcBef>
                <a:spcPts val="1600"/>
              </a:spcBef>
              <a:spcAft>
                <a:spcPts val="1600"/>
              </a:spcAft>
              <a:buClr>
                <a:srgbClr val="000000"/>
              </a:buClr>
              <a:buSzPts val="2200"/>
              <a:buFont typeface="Arial"/>
              <a:buChar char="•"/>
            </a:pPr>
            <a:r>
              <a:rPr lang="en-GB" sz="2200" b="0" i="0" u="none" strike="noStrike" cap="none" dirty="0">
                <a:solidFill>
                  <a:schemeClr val="dk1"/>
                </a:solidFill>
                <a:latin typeface="Open Sans"/>
                <a:ea typeface="Open Sans"/>
                <a:cs typeface="Open Sans"/>
                <a:sym typeface="Open Sans"/>
              </a:rPr>
              <a:t>Once they’ve approved your placement, </a:t>
            </a:r>
            <a:r>
              <a:rPr lang="en-GB" sz="2200" b="0" i="0" u="none" strike="noStrike" cap="none" dirty="0" err="1">
                <a:solidFill>
                  <a:schemeClr val="dk1"/>
                </a:solidFill>
                <a:latin typeface="Open Sans"/>
                <a:ea typeface="Open Sans"/>
                <a:cs typeface="Open Sans"/>
                <a:sym typeface="Open Sans"/>
              </a:rPr>
              <a:t>Unifrog</a:t>
            </a:r>
            <a:r>
              <a:rPr lang="en-GB" sz="2200" b="0" i="0" u="none" strike="noStrike" cap="none" dirty="0">
                <a:solidFill>
                  <a:schemeClr val="dk1"/>
                </a:solidFill>
                <a:latin typeface="Open Sans"/>
                <a:ea typeface="Open Sans"/>
                <a:cs typeface="Open Sans"/>
                <a:sym typeface="Open Sans"/>
              </a:rPr>
              <a:t> will send a confirmation email to you, your employer, your parent/caregiver, and </a:t>
            </a:r>
            <a:r>
              <a:rPr lang="en-GB" sz="2200" dirty="0">
                <a:solidFill>
                  <a:srgbClr val="FF0000"/>
                </a:solidFill>
                <a:latin typeface="Open Sans"/>
                <a:ea typeface="Open Sans"/>
                <a:cs typeface="Open Sans"/>
                <a:sym typeface="Open Sans"/>
              </a:rPr>
              <a:t>Miss Bowen/Miss Burton</a:t>
            </a:r>
            <a:r>
              <a:rPr lang="en-GB" sz="2200" b="0" i="0" u="none" strike="noStrike" cap="none" dirty="0">
                <a:solidFill>
                  <a:schemeClr val="dk1"/>
                </a:solidFill>
                <a:latin typeface="Open Sans"/>
                <a:ea typeface="Open Sans"/>
                <a:cs typeface="Open Sans"/>
                <a:sym typeface="Open Sans"/>
              </a:rPr>
              <a:t>.</a:t>
            </a:r>
            <a:endParaRPr sz="2200" b="0" i="0" u="none" strike="noStrike" cap="none" dirty="0">
              <a:solidFill>
                <a:schemeClr val="dk1"/>
              </a:solidFill>
              <a:latin typeface="Open Sans"/>
              <a:ea typeface="Open Sans"/>
              <a:cs typeface="Open Sans"/>
              <a:sym typeface="Open Sans"/>
            </a:endParaRPr>
          </a:p>
        </p:txBody>
      </p:sp>
      <p:grpSp>
        <p:nvGrpSpPr>
          <p:cNvPr id="402" name="Google Shape;402;p50"/>
          <p:cNvGrpSpPr/>
          <p:nvPr/>
        </p:nvGrpSpPr>
        <p:grpSpPr>
          <a:xfrm>
            <a:off x="6679547" y="1052163"/>
            <a:ext cx="5329990" cy="4583037"/>
            <a:chOff x="6679547" y="1052163"/>
            <a:chExt cx="5329990" cy="4583037"/>
          </a:xfrm>
        </p:grpSpPr>
        <p:sp>
          <p:nvSpPr>
            <p:cNvPr id="403" name="Google Shape;403;p50"/>
            <p:cNvSpPr/>
            <p:nvPr/>
          </p:nvSpPr>
          <p:spPr>
            <a:xfrm>
              <a:off x="6679547" y="1325700"/>
              <a:ext cx="5189700" cy="4309500"/>
            </a:xfrm>
            <a:prstGeom prst="roundRect">
              <a:avLst>
                <a:gd name="adj" fmla="val 9692"/>
              </a:avLst>
            </a:prstGeom>
            <a:solidFill>
              <a:srgbClr val="ECDFF5"/>
            </a:solidFill>
            <a:ln>
              <a:noFill/>
            </a:ln>
          </p:spPr>
          <p:txBody>
            <a:bodyPr spcFirstLastPara="1" wrap="square" lIns="91425" tIns="91425" rIns="91425" bIns="91425" anchor="ctr" anchorCtr="0">
              <a:noAutofit/>
            </a:bodyPr>
            <a:lstStyle/>
            <a:p>
              <a:pPr marL="0" marR="0" lvl="0" indent="0" algn="ctr" rtl="0">
                <a:lnSpc>
                  <a:spcPct val="130000"/>
                </a:lnSpc>
                <a:spcBef>
                  <a:spcPts val="0"/>
                </a:spcBef>
                <a:spcAft>
                  <a:spcPts val="0"/>
                </a:spcAft>
                <a:buClr>
                  <a:srgbClr val="000000"/>
                </a:buClr>
                <a:buSzPts val="2000"/>
                <a:buFont typeface="Arial"/>
                <a:buNone/>
              </a:pPr>
              <a:r>
                <a:rPr lang="en-GB" sz="2000" b="1" i="0" u="none" strike="noStrike" cap="none">
                  <a:solidFill>
                    <a:srgbClr val="000000"/>
                  </a:solidFill>
                  <a:latin typeface="Open Sans"/>
                  <a:ea typeface="Open Sans"/>
                  <a:cs typeface="Open Sans"/>
                  <a:sym typeface="Open Sans"/>
                </a:rPr>
                <a:t>Top tip:</a:t>
              </a:r>
              <a:endParaRPr sz="2000" b="1" i="0" u="none" strike="noStrike" cap="none">
                <a:solidFill>
                  <a:srgbClr val="000000"/>
                </a:solidFill>
                <a:latin typeface="Open Sans"/>
                <a:ea typeface="Open Sans"/>
                <a:cs typeface="Open Sans"/>
                <a:sym typeface="Open Sans"/>
              </a:endParaRPr>
            </a:p>
            <a:p>
              <a:pPr marL="0" marR="0" lvl="0" indent="0" algn="ctr" rtl="0">
                <a:lnSpc>
                  <a:spcPct val="130000"/>
                </a:lnSpc>
                <a:spcBef>
                  <a:spcPts val="1600"/>
                </a:spcBef>
                <a:spcAft>
                  <a:spcPts val="0"/>
                </a:spcAft>
                <a:buClr>
                  <a:srgbClr val="000000"/>
                </a:buClr>
                <a:buSzPts val="2000"/>
                <a:buFont typeface="Arial"/>
                <a:buNone/>
              </a:pPr>
              <a:r>
                <a:rPr lang="en-GB" sz="1900" b="0" i="0" u="none" strike="noStrike" cap="none">
                  <a:solidFill>
                    <a:srgbClr val="000000"/>
                  </a:solidFill>
                  <a:latin typeface="Open Sans"/>
                  <a:ea typeface="Open Sans"/>
                  <a:cs typeface="Open Sans"/>
                  <a:sym typeface="Open Sans"/>
                </a:rPr>
                <a:t>You can prepare for your work experience using Unifrog’s</a:t>
              </a:r>
              <a:r>
                <a:rPr lang="en-GB" sz="1900">
                  <a:latin typeface="Open Sans"/>
                  <a:ea typeface="Open Sans"/>
                  <a:cs typeface="Open Sans"/>
                  <a:sym typeface="Open Sans"/>
                </a:rPr>
                <a:t> </a:t>
              </a:r>
              <a:r>
                <a:rPr lang="en-GB" sz="1900" b="0" i="0" u="none" strike="noStrike" cap="none">
                  <a:solidFill>
                    <a:srgbClr val="000000"/>
                  </a:solidFill>
                  <a:latin typeface="Open Sans"/>
                  <a:ea typeface="Open Sans"/>
                  <a:cs typeface="Open Sans"/>
                  <a:sym typeface="Open Sans"/>
                </a:rPr>
                <a:t>Know-how library. </a:t>
              </a:r>
              <a:endParaRPr sz="1900" b="0" i="0" u="none" strike="noStrike" cap="none">
                <a:solidFill>
                  <a:srgbClr val="000000"/>
                </a:solidFill>
                <a:latin typeface="Open Sans"/>
                <a:ea typeface="Open Sans"/>
                <a:cs typeface="Open Sans"/>
                <a:sym typeface="Open Sans"/>
              </a:endParaRPr>
            </a:p>
            <a:p>
              <a:pPr marL="0" marR="0" lvl="0" indent="0" algn="ctr" rtl="0">
                <a:lnSpc>
                  <a:spcPct val="130000"/>
                </a:lnSpc>
                <a:spcBef>
                  <a:spcPts val="1600"/>
                </a:spcBef>
                <a:spcAft>
                  <a:spcPts val="0"/>
                </a:spcAft>
                <a:buClr>
                  <a:srgbClr val="000000"/>
                </a:buClr>
                <a:buSzPts val="2000"/>
                <a:buFont typeface="Arial"/>
                <a:buNone/>
              </a:pPr>
              <a:r>
                <a:rPr lang="en-GB" sz="1900" b="0" i="0" u="none" strike="noStrike" cap="none">
                  <a:solidFill>
                    <a:srgbClr val="000000"/>
                  </a:solidFill>
                  <a:latin typeface="Open Sans"/>
                  <a:ea typeface="Open Sans"/>
                  <a:cs typeface="Open Sans"/>
                  <a:sym typeface="Open Sans"/>
                </a:rPr>
                <a:t>Type ‘professional’ in the search bar to find helpful guides. Start with </a:t>
              </a:r>
              <a:r>
                <a:rPr lang="en-GB" sz="1900" b="0" i="0" u="sng" strike="noStrike" cap="none">
                  <a:solidFill>
                    <a:schemeClr val="hlink"/>
                  </a:solidFill>
                  <a:latin typeface="Open Sans"/>
                  <a:ea typeface="Open Sans"/>
                  <a:cs typeface="Open Sans"/>
                  <a:sym typeface="Open Sans"/>
                  <a:hlinkClick r:id="rId3"/>
                </a:rPr>
                <a:t>‘Professionalism: how to be work-ready’</a:t>
              </a:r>
              <a:r>
                <a:rPr lang="en-GB" sz="1900" b="0" i="0" u="none" strike="noStrike" cap="none">
                  <a:solidFill>
                    <a:srgbClr val="000000"/>
                  </a:solidFill>
                  <a:latin typeface="Open Sans"/>
                  <a:ea typeface="Open Sans"/>
                  <a:cs typeface="Open Sans"/>
                  <a:sym typeface="Open Sans"/>
                </a:rPr>
                <a:t>.</a:t>
              </a:r>
              <a:endParaRPr sz="1900" b="0" i="0" u="none" strike="noStrike" cap="none">
                <a:solidFill>
                  <a:srgbClr val="000000"/>
                </a:solidFill>
                <a:latin typeface="Open Sans"/>
                <a:ea typeface="Open Sans"/>
                <a:cs typeface="Open Sans"/>
                <a:sym typeface="Open Sans"/>
              </a:endParaRPr>
            </a:p>
            <a:p>
              <a:pPr marL="0" marR="0" lvl="0" indent="0" algn="ctr" rtl="0">
                <a:lnSpc>
                  <a:spcPct val="130000"/>
                </a:lnSpc>
                <a:spcBef>
                  <a:spcPts val="1600"/>
                </a:spcBef>
                <a:spcAft>
                  <a:spcPts val="1600"/>
                </a:spcAft>
                <a:buClr>
                  <a:srgbClr val="000000"/>
                </a:buClr>
                <a:buSzPts val="2000"/>
                <a:buFont typeface="Arial"/>
                <a:buNone/>
              </a:pPr>
              <a:r>
                <a:rPr lang="en-GB" sz="1900" b="0" i="0" u="none" strike="noStrike" cap="none">
                  <a:solidFill>
                    <a:srgbClr val="000000"/>
                  </a:solidFill>
                  <a:latin typeface="Open Sans"/>
                  <a:ea typeface="Open Sans"/>
                  <a:cs typeface="Open Sans"/>
                  <a:sym typeface="Open Sans"/>
                </a:rPr>
                <a:t>These will help you feel confident for your first day!</a:t>
              </a:r>
              <a:endParaRPr sz="1900" b="0" i="0" u="none" strike="noStrike" cap="none">
                <a:solidFill>
                  <a:srgbClr val="000000"/>
                </a:solidFill>
                <a:latin typeface="Open Sans"/>
                <a:ea typeface="Open Sans"/>
                <a:cs typeface="Open Sans"/>
                <a:sym typeface="Open Sans"/>
              </a:endParaRPr>
            </a:p>
          </p:txBody>
        </p:sp>
        <p:pic>
          <p:nvPicPr>
            <p:cNvPr id="404" name="Google Shape;404;p50" descr="Information with solid fill"/>
            <p:cNvPicPr preferRelativeResize="0"/>
            <p:nvPr/>
          </p:nvPicPr>
          <p:blipFill rotWithShape="1">
            <a:blip r:embed="rId4">
              <a:alphaModFix/>
            </a:blip>
            <a:srcRect/>
            <a:stretch/>
          </p:blipFill>
          <p:spPr>
            <a:xfrm>
              <a:off x="11253930" y="1052163"/>
              <a:ext cx="755607" cy="755607"/>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51"/>
          <p:cNvSpPr/>
          <p:nvPr/>
        </p:nvSpPr>
        <p:spPr>
          <a:xfrm>
            <a:off x="8028120" y="3880833"/>
            <a:ext cx="3650100" cy="1702500"/>
          </a:xfrm>
          <a:prstGeom prst="roundRect">
            <a:avLst>
              <a:gd name="adj" fmla="val 9524"/>
            </a:avLst>
          </a:prstGeom>
          <a:noFill/>
          <a:ln w="28575" cap="flat" cmpd="sng">
            <a:solidFill>
              <a:srgbClr val="FF0000"/>
            </a:solidFill>
            <a:prstDash val="solid"/>
            <a:round/>
            <a:headEnd type="none" w="sm" len="sm"/>
            <a:tailEnd type="none" w="sm" len="sm"/>
          </a:ln>
        </p:spPr>
        <p:txBody>
          <a:bodyPr spcFirstLastPara="1" wrap="square" lIns="126000" tIns="198000" rIns="126000" bIns="198000" anchor="t" anchorCtr="0">
            <a:noAutofit/>
          </a:bodyPr>
          <a:lstStyle/>
          <a:p>
            <a:pPr marL="0" lvl="0" indent="0" algn="ctr" rtl="0">
              <a:lnSpc>
                <a:spcPct val="130000"/>
              </a:lnSpc>
              <a:spcBef>
                <a:spcPts val="0"/>
              </a:spcBef>
              <a:spcAft>
                <a:spcPts val="0"/>
              </a:spcAft>
              <a:buClr>
                <a:schemeClr val="dk1"/>
              </a:buClr>
              <a:buSzPts val="2000"/>
              <a:buFont typeface="Arial"/>
              <a:buNone/>
            </a:pPr>
            <a:r>
              <a:rPr lang="en-GB" sz="2100" dirty="0">
                <a:solidFill>
                  <a:schemeClr val="dk1"/>
                </a:solidFill>
                <a:latin typeface="Open Sans"/>
                <a:ea typeface="Open Sans"/>
                <a:cs typeface="Open Sans"/>
                <a:sym typeface="Open Sans"/>
              </a:rPr>
              <a:t>You </a:t>
            </a:r>
            <a:r>
              <a:rPr lang="en-GB" sz="2100" b="1" dirty="0">
                <a:solidFill>
                  <a:schemeClr val="dk1"/>
                </a:solidFill>
                <a:latin typeface="Open Sans"/>
                <a:ea typeface="Open Sans"/>
                <a:cs typeface="Open Sans"/>
                <a:sym typeface="Open Sans"/>
              </a:rPr>
              <a:t>must</a:t>
            </a:r>
            <a:r>
              <a:rPr lang="en-GB" sz="2100" dirty="0">
                <a:solidFill>
                  <a:schemeClr val="dk1"/>
                </a:solidFill>
                <a:latin typeface="Open Sans"/>
                <a:ea typeface="Open Sans"/>
                <a:cs typeface="Open Sans"/>
                <a:sym typeface="Open Sans"/>
              </a:rPr>
              <a:t> have your placement booked by </a:t>
            </a:r>
            <a:r>
              <a:rPr lang="en-GB" sz="2100" dirty="0">
                <a:solidFill>
                  <a:srgbClr val="FF0000"/>
                </a:solidFill>
                <a:latin typeface="Open Sans"/>
                <a:ea typeface="Open Sans"/>
                <a:cs typeface="Open Sans"/>
                <a:sym typeface="Open Sans"/>
              </a:rPr>
              <a:t>1</a:t>
            </a:r>
            <a:r>
              <a:rPr lang="en-GB" sz="2100" baseline="30000" dirty="0">
                <a:solidFill>
                  <a:srgbClr val="FF0000"/>
                </a:solidFill>
                <a:latin typeface="Open Sans"/>
                <a:ea typeface="Open Sans"/>
                <a:cs typeface="Open Sans"/>
                <a:sym typeface="Open Sans"/>
              </a:rPr>
              <a:t>st</a:t>
            </a:r>
            <a:r>
              <a:rPr lang="en-GB" sz="2100" dirty="0">
                <a:solidFill>
                  <a:srgbClr val="FF0000"/>
                </a:solidFill>
                <a:latin typeface="Open Sans"/>
                <a:ea typeface="Open Sans"/>
                <a:cs typeface="Open Sans"/>
                <a:sym typeface="Open Sans"/>
              </a:rPr>
              <a:t> June</a:t>
            </a:r>
            <a:r>
              <a:rPr lang="en-GB" sz="2100" dirty="0">
                <a:solidFill>
                  <a:schemeClr val="dk1"/>
                </a:solidFill>
                <a:latin typeface="Open Sans"/>
                <a:ea typeface="Open Sans"/>
                <a:cs typeface="Open Sans"/>
                <a:sym typeface="Open Sans"/>
              </a:rPr>
              <a:t>.</a:t>
            </a:r>
            <a:endParaRPr sz="2100" dirty="0">
              <a:solidFill>
                <a:schemeClr val="dk1"/>
              </a:solidFill>
              <a:latin typeface="Open Sans"/>
              <a:ea typeface="Open Sans"/>
              <a:cs typeface="Open Sans"/>
              <a:sym typeface="Open Sans"/>
            </a:endParaRPr>
          </a:p>
          <a:p>
            <a:pPr marL="0" marR="0" lvl="0" indent="0" algn="ctr" rtl="0">
              <a:lnSpc>
                <a:spcPct val="130000"/>
              </a:lnSpc>
              <a:spcBef>
                <a:spcPts val="0"/>
              </a:spcBef>
              <a:spcAft>
                <a:spcPts val="0"/>
              </a:spcAft>
              <a:buClr>
                <a:srgbClr val="000000"/>
              </a:buClr>
              <a:buSzPts val="2000"/>
              <a:buFont typeface="Arial"/>
              <a:buNone/>
            </a:pPr>
            <a:endParaRPr sz="1800" b="1" dirty="0">
              <a:latin typeface="Open Sans"/>
              <a:ea typeface="Open Sans"/>
              <a:cs typeface="Open Sans"/>
              <a:sym typeface="Open Sans"/>
            </a:endParaRPr>
          </a:p>
          <a:p>
            <a:pPr marL="0" marR="0" lvl="0" indent="0" algn="ctr" rtl="0">
              <a:lnSpc>
                <a:spcPct val="130000"/>
              </a:lnSpc>
              <a:spcBef>
                <a:spcPts val="0"/>
              </a:spcBef>
              <a:spcAft>
                <a:spcPts val="0"/>
              </a:spcAft>
              <a:buClr>
                <a:srgbClr val="000000"/>
              </a:buClr>
              <a:buSzPts val="2000"/>
              <a:buFont typeface="Arial"/>
              <a:buNone/>
            </a:pPr>
            <a:endParaRPr sz="2100" b="0" i="0" u="none" strike="noStrike" cap="none" dirty="0">
              <a:solidFill>
                <a:schemeClr val="dk1"/>
              </a:solidFill>
              <a:latin typeface="Open Sans"/>
              <a:ea typeface="Open Sans"/>
              <a:cs typeface="Open Sans"/>
              <a:sym typeface="Open Sans"/>
            </a:endParaRPr>
          </a:p>
        </p:txBody>
      </p:sp>
      <p:grpSp>
        <p:nvGrpSpPr>
          <p:cNvPr id="411" name="Google Shape;411;p51"/>
          <p:cNvGrpSpPr/>
          <p:nvPr/>
        </p:nvGrpSpPr>
        <p:grpSpPr>
          <a:xfrm>
            <a:off x="4062919" y="1350797"/>
            <a:ext cx="3802200" cy="4232261"/>
            <a:chOff x="4062919" y="1350797"/>
            <a:chExt cx="3802200" cy="4232261"/>
          </a:xfrm>
        </p:grpSpPr>
        <p:sp>
          <p:nvSpPr>
            <p:cNvPr id="412" name="Google Shape;412;p51"/>
            <p:cNvSpPr/>
            <p:nvPr/>
          </p:nvSpPr>
          <p:spPr>
            <a:xfrm>
              <a:off x="4062919" y="1822858"/>
              <a:ext cx="3802200" cy="3760200"/>
            </a:xfrm>
            <a:prstGeom prst="roundRect">
              <a:avLst>
                <a:gd name="adj" fmla="val 10080"/>
              </a:avLst>
            </a:prstGeom>
            <a:solidFill>
              <a:srgbClr val="C9F0EF"/>
            </a:solidFill>
            <a:ln>
              <a:noFill/>
            </a:ln>
          </p:spPr>
          <p:txBody>
            <a:bodyPr spcFirstLastPara="1" wrap="square" lIns="126000" tIns="198000" rIns="126000" bIns="126000" anchor="b" anchorCtr="0">
              <a:noAutofit/>
            </a:bodyPr>
            <a:lstStyle/>
            <a:p>
              <a:pPr marL="0" marR="0" lvl="0" indent="0" algn="l" rtl="0">
                <a:lnSpc>
                  <a:spcPct val="130000"/>
                </a:lnSpc>
                <a:spcBef>
                  <a:spcPts val="0"/>
                </a:spcBef>
                <a:spcAft>
                  <a:spcPts val="0"/>
                </a:spcAft>
                <a:buClr>
                  <a:srgbClr val="000000"/>
                </a:buClr>
                <a:buSzPts val="2000"/>
                <a:buFont typeface="Arial"/>
                <a:buNone/>
              </a:pPr>
              <a:r>
                <a:rPr lang="en-GB" sz="1800" b="1" i="0" u="none" strike="noStrike" cap="none">
                  <a:solidFill>
                    <a:srgbClr val="000000"/>
                  </a:solidFill>
                  <a:latin typeface="Open Sans"/>
                  <a:ea typeface="Open Sans"/>
                  <a:cs typeface="Open Sans"/>
                  <a:sym typeface="Open Sans"/>
                </a:rPr>
                <a:t>Start looking for placements. </a:t>
              </a:r>
              <a:r>
                <a:rPr lang="en-GB" sz="1800" b="0" i="0" u="none" strike="noStrike" cap="none">
                  <a:solidFill>
                    <a:srgbClr val="000000"/>
                  </a:solidFill>
                  <a:latin typeface="Open Sans"/>
                  <a:ea typeface="Open Sans"/>
                  <a:cs typeface="Open Sans"/>
                  <a:sym typeface="Open Sans"/>
                </a:rPr>
                <a:t>You can use </a:t>
              </a:r>
              <a:r>
                <a:rPr lang="en-GB" sz="1800" b="0" i="0" u="none" strike="noStrike" cap="none">
                  <a:solidFill>
                    <a:srgbClr val="FF0000"/>
                  </a:solidFill>
                  <a:latin typeface="Open Sans"/>
                  <a:ea typeface="Open Sans"/>
                  <a:cs typeface="Open Sans"/>
                  <a:sym typeface="Open Sans"/>
                </a:rPr>
                <a:t>[place where the school keeps placement database]</a:t>
              </a:r>
              <a:r>
                <a:rPr lang="en-GB" sz="1800">
                  <a:latin typeface="Open Sans"/>
                  <a:ea typeface="Open Sans"/>
                  <a:cs typeface="Open Sans"/>
                  <a:sym typeface="Open Sans"/>
                </a:rPr>
                <a:t> </a:t>
              </a:r>
              <a:r>
                <a:rPr lang="en-GB" sz="1800" b="0" i="0" u="none" strike="noStrike" cap="none">
                  <a:solidFill>
                    <a:srgbClr val="000000"/>
                  </a:solidFill>
                  <a:latin typeface="Open Sans"/>
                  <a:ea typeface="Open Sans"/>
                  <a:cs typeface="Open Sans"/>
                  <a:sym typeface="Open Sans"/>
                </a:rPr>
                <a:t>as well as online searches. </a:t>
              </a:r>
              <a:endParaRPr sz="1800"/>
            </a:p>
            <a:p>
              <a:pPr marL="0" marR="0" lvl="0" indent="0" algn="l" rtl="0">
                <a:lnSpc>
                  <a:spcPct val="130000"/>
                </a:lnSpc>
                <a:spcBef>
                  <a:spcPts val="1600"/>
                </a:spcBef>
                <a:spcAft>
                  <a:spcPts val="1600"/>
                </a:spcAft>
                <a:buClr>
                  <a:srgbClr val="000000"/>
                </a:buClr>
                <a:buSzPts val="2000"/>
                <a:buFont typeface="Arial"/>
                <a:buNone/>
              </a:pPr>
              <a:r>
                <a:rPr lang="en-GB" sz="1800" b="0" i="0" u="none" strike="noStrike" cap="none">
                  <a:solidFill>
                    <a:srgbClr val="000000"/>
                  </a:solidFill>
                  <a:latin typeface="Open Sans"/>
                  <a:ea typeface="Open Sans"/>
                  <a:cs typeface="Open Sans"/>
                  <a:sym typeface="Open Sans"/>
                </a:rPr>
                <a:t>Remember to talk to teachers, friends, and family for contacts too.</a:t>
              </a:r>
              <a:endParaRPr sz="1800" b="0" i="0" u="none" strike="noStrike" cap="none">
                <a:solidFill>
                  <a:srgbClr val="000000"/>
                </a:solidFill>
                <a:latin typeface="Open Sans"/>
                <a:ea typeface="Open Sans"/>
                <a:cs typeface="Open Sans"/>
                <a:sym typeface="Open Sans"/>
              </a:endParaRPr>
            </a:p>
          </p:txBody>
        </p:sp>
        <p:sp>
          <p:nvSpPr>
            <p:cNvPr id="413" name="Google Shape;413;p51"/>
            <p:cNvSpPr/>
            <p:nvPr/>
          </p:nvSpPr>
          <p:spPr>
            <a:xfrm>
              <a:off x="5530669" y="1350797"/>
              <a:ext cx="866700" cy="866700"/>
            </a:xfrm>
            <a:prstGeom prst="roundRect">
              <a:avLst>
                <a:gd name="adj" fmla="val 16667"/>
              </a:avLst>
            </a:prstGeom>
            <a:solidFill>
              <a:schemeClr val="lt1"/>
            </a:solidFill>
            <a:ln w="76200" cap="flat" cmpd="sng">
              <a:solidFill>
                <a:srgbClr val="C9F0E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414" name="Google Shape;414;p51" title="search-svgrepo-com (1).png"/>
            <p:cNvPicPr preferRelativeResize="0"/>
            <p:nvPr/>
          </p:nvPicPr>
          <p:blipFill>
            <a:blip r:embed="rId3">
              <a:alphaModFix/>
            </a:blip>
            <a:stretch>
              <a:fillRect/>
            </a:stretch>
          </p:blipFill>
          <p:spPr>
            <a:xfrm>
              <a:off x="5665882" y="1486010"/>
              <a:ext cx="596275" cy="596275"/>
            </a:xfrm>
            <a:prstGeom prst="rect">
              <a:avLst/>
            </a:prstGeom>
            <a:noFill/>
            <a:ln>
              <a:noFill/>
            </a:ln>
          </p:spPr>
        </p:pic>
      </p:grpSp>
      <p:grpSp>
        <p:nvGrpSpPr>
          <p:cNvPr id="415" name="Google Shape;415;p51"/>
          <p:cNvGrpSpPr/>
          <p:nvPr/>
        </p:nvGrpSpPr>
        <p:grpSpPr>
          <a:xfrm>
            <a:off x="356917" y="1350797"/>
            <a:ext cx="3543000" cy="4232558"/>
            <a:chOff x="356917" y="1350797"/>
            <a:chExt cx="3543000" cy="4232558"/>
          </a:xfrm>
        </p:grpSpPr>
        <p:sp>
          <p:nvSpPr>
            <p:cNvPr id="416" name="Google Shape;416;p51"/>
            <p:cNvSpPr/>
            <p:nvPr/>
          </p:nvSpPr>
          <p:spPr>
            <a:xfrm>
              <a:off x="356917" y="1822855"/>
              <a:ext cx="3543000" cy="3760500"/>
            </a:xfrm>
            <a:prstGeom prst="roundRect">
              <a:avLst>
                <a:gd name="adj" fmla="val 10971"/>
              </a:avLst>
            </a:prstGeom>
            <a:solidFill>
              <a:srgbClr val="ECDFF5"/>
            </a:solidFill>
            <a:ln>
              <a:noFill/>
            </a:ln>
          </p:spPr>
          <p:txBody>
            <a:bodyPr spcFirstLastPara="1" wrap="square" lIns="126000" tIns="198000" rIns="126000" bIns="126000" anchor="b" anchorCtr="0">
              <a:noAutofit/>
            </a:bodyPr>
            <a:lstStyle/>
            <a:p>
              <a:pPr marL="0" marR="0" lvl="0" indent="0" algn="l" rtl="0">
                <a:lnSpc>
                  <a:spcPct val="130000"/>
                </a:lnSpc>
                <a:spcBef>
                  <a:spcPts val="0"/>
                </a:spcBef>
                <a:spcAft>
                  <a:spcPts val="0"/>
                </a:spcAft>
                <a:buClr>
                  <a:srgbClr val="000000"/>
                </a:buClr>
                <a:buSzPts val="2000"/>
                <a:buFont typeface="Arial"/>
                <a:buNone/>
              </a:pPr>
              <a:r>
                <a:rPr lang="en-GB" sz="1800" b="1" i="0" u="none" strike="noStrike" cap="none">
                  <a:solidFill>
                    <a:srgbClr val="000000"/>
                  </a:solidFill>
                  <a:latin typeface="Open Sans"/>
                  <a:ea typeface="Open Sans"/>
                  <a:cs typeface="Open Sans"/>
                  <a:sym typeface="Open Sans"/>
                </a:rPr>
                <a:t>Log into Unifrog and type ‘work experience’ in the search bar</a:t>
              </a:r>
              <a:r>
                <a:rPr lang="en-GB" sz="1800" b="0" i="0" u="none" strike="noStrike" cap="none">
                  <a:solidFill>
                    <a:srgbClr val="000000"/>
                  </a:solidFill>
                  <a:latin typeface="Open Sans"/>
                  <a:ea typeface="Open Sans"/>
                  <a:cs typeface="Open Sans"/>
                  <a:sym typeface="Open Sans"/>
                </a:rPr>
                <a:t> to learn more about</a:t>
              </a:r>
              <a:r>
                <a:rPr lang="en-GB" sz="1800">
                  <a:latin typeface="Open Sans"/>
                  <a:ea typeface="Open Sans"/>
                  <a:cs typeface="Open Sans"/>
                  <a:sym typeface="Open Sans"/>
                </a:rPr>
                <a:t> </a:t>
              </a:r>
              <a:r>
                <a:rPr lang="en-GB" sz="1800" b="0" i="0" u="none" strike="noStrike" cap="none">
                  <a:solidFill>
                    <a:srgbClr val="000000"/>
                  </a:solidFill>
                  <a:latin typeface="Open Sans"/>
                  <a:ea typeface="Open Sans"/>
                  <a:cs typeface="Open Sans"/>
                  <a:sym typeface="Open Sans"/>
                </a:rPr>
                <a:t>what to expect, and to get useful tips on applying.</a:t>
              </a:r>
              <a:endParaRPr sz="1800">
                <a:latin typeface="Open Sans"/>
                <a:ea typeface="Open Sans"/>
                <a:cs typeface="Open Sans"/>
                <a:sym typeface="Open Sans"/>
              </a:endParaRPr>
            </a:p>
            <a:p>
              <a:pPr marL="0" marR="0" lvl="0" indent="0" algn="l" rtl="0">
                <a:lnSpc>
                  <a:spcPct val="130000"/>
                </a:lnSpc>
                <a:spcBef>
                  <a:spcPts val="1600"/>
                </a:spcBef>
                <a:spcAft>
                  <a:spcPts val="1600"/>
                </a:spcAft>
                <a:buClr>
                  <a:srgbClr val="000000"/>
                </a:buClr>
                <a:buSzPts val="2000"/>
                <a:buFont typeface="Arial"/>
                <a:buNone/>
              </a:pPr>
              <a:r>
                <a:rPr lang="en-GB" sz="1800" b="1" i="0" u="none" strike="noStrike" cap="none">
                  <a:solidFill>
                    <a:srgbClr val="000000"/>
                  </a:solidFill>
                  <a:latin typeface="Open Sans"/>
                  <a:ea typeface="Open Sans"/>
                  <a:cs typeface="Open Sans"/>
                  <a:sym typeface="Open Sans"/>
                </a:rPr>
                <a:t>Favourite guides</a:t>
              </a:r>
              <a:r>
                <a:rPr lang="en-GB" sz="1800" b="0" i="0" u="none" strike="noStrike" cap="none">
                  <a:solidFill>
                    <a:srgbClr val="000000"/>
                  </a:solidFill>
                  <a:latin typeface="Open Sans"/>
                  <a:ea typeface="Open Sans"/>
                  <a:cs typeface="Open Sans"/>
                  <a:sym typeface="Open Sans"/>
                </a:rPr>
                <a:t> you find so you can come back to them later.</a:t>
              </a:r>
              <a:endParaRPr sz="1800" b="0" i="0" u="none" strike="noStrike" cap="none">
                <a:solidFill>
                  <a:srgbClr val="000000"/>
                </a:solidFill>
                <a:latin typeface="Open Sans"/>
                <a:ea typeface="Open Sans"/>
                <a:cs typeface="Open Sans"/>
                <a:sym typeface="Open Sans"/>
              </a:endParaRPr>
            </a:p>
          </p:txBody>
        </p:sp>
        <p:sp>
          <p:nvSpPr>
            <p:cNvPr id="417" name="Google Shape;417;p51"/>
            <p:cNvSpPr/>
            <p:nvPr/>
          </p:nvSpPr>
          <p:spPr>
            <a:xfrm>
              <a:off x="1695067" y="1350797"/>
              <a:ext cx="866700" cy="866700"/>
            </a:xfrm>
            <a:prstGeom prst="roundRect">
              <a:avLst>
                <a:gd name="adj" fmla="val 16667"/>
              </a:avLst>
            </a:prstGeom>
            <a:solidFill>
              <a:schemeClr val="lt1"/>
            </a:solidFill>
            <a:ln w="76200" cap="flat" cmpd="sng">
              <a:solidFill>
                <a:srgbClr val="ECDFF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418" name="Google Shape;418;p51" title="heart-svgrepo-com (1).png"/>
            <p:cNvPicPr preferRelativeResize="0"/>
            <p:nvPr/>
          </p:nvPicPr>
          <p:blipFill>
            <a:blip r:embed="rId4">
              <a:alphaModFix/>
            </a:blip>
            <a:stretch>
              <a:fillRect/>
            </a:stretch>
          </p:blipFill>
          <p:spPr>
            <a:xfrm>
              <a:off x="1830279" y="1486010"/>
              <a:ext cx="596275" cy="596275"/>
            </a:xfrm>
            <a:prstGeom prst="rect">
              <a:avLst/>
            </a:prstGeom>
            <a:noFill/>
            <a:ln>
              <a:noFill/>
            </a:ln>
          </p:spPr>
        </p:pic>
      </p:grpSp>
      <p:grpSp>
        <p:nvGrpSpPr>
          <p:cNvPr id="419" name="Google Shape;419;p51"/>
          <p:cNvGrpSpPr/>
          <p:nvPr/>
        </p:nvGrpSpPr>
        <p:grpSpPr>
          <a:xfrm>
            <a:off x="8028119" y="1350797"/>
            <a:ext cx="3650100" cy="2384261"/>
            <a:chOff x="8028119" y="1350797"/>
            <a:chExt cx="3650100" cy="2384261"/>
          </a:xfrm>
        </p:grpSpPr>
        <p:sp>
          <p:nvSpPr>
            <p:cNvPr id="420" name="Google Shape;420;p51"/>
            <p:cNvSpPr/>
            <p:nvPr/>
          </p:nvSpPr>
          <p:spPr>
            <a:xfrm>
              <a:off x="8028119" y="1822858"/>
              <a:ext cx="3650100" cy="1912200"/>
            </a:xfrm>
            <a:prstGeom prst="roundRect">
              <a:avLst>
                <a:gd name="adj" fmla="val 9524"/>
              </a:avLst>
            </a:prstGeom>
            <a:solidFill>
              <a:srgbClr val="FFD5E4"/>
            </a:solidFill>
            <a:ln>
              <a:noFill/>
            </a:ln>
          </p:spPr>
          <p:txBody>
            <a:bodyPr spcFirstLastPara="1" wrap="square" lIns="126000" tIns="198000" rIns="126000" bIns="126000" anchor="b" anchorCtr="0">
              <a:noAutofit/>
            </a:bodyPr>
            <a:lstStyle/>
            <a:p>
              <a:pPr marL="0" marR="0" lvl="0" indent="0" algn="l" rtl="0">
                <a:lnSpc>
                  <a:spcPct val="130000"/>
                </a:lnSpc>
                <a:spcBef>
                  <a:spcPts val="0"/>
                </a:spcBef>
                <a:spcAft>
                  <a:spcPts val="0"/>
                </a:spcAft>
                <a:buClr>
                  <a:srgbClr val="000000"/>
                </a:buClr>
                <a:buSzPts val="2000"/>
                <a:buFont typeface="Arial"/>
                <a:buNone/>
              </a:pPr>
              <a:r>
                <a:rPr lang="en-GB" sz="1800" b="1" i="0" u="none" strike="noStrike" cap="none">
                  <a:solidFill>
                    <a:srgbClr val="000000"/>
                  </a:solidFill>
                  <a:latin typeface="Open Sans"/>
                  <a:ea typeface="Open Sans"/>
                  <a:cs typeface="Open Sans"/>
                  <a:sym typeface="Open Sans"/>
                </a:rPr>
                <a:t>Get in touch with employers you want to work for.</a:t>
              </a:r>
              <a:r>
                <a:rPr lang="en-GB" sz="1800"/>
                <a:t> </a:t>
              </a:r>
              <a:r>
                <a:rPr lang="en-GB" sz="1800" b="0" i="0" u="none" strike="noStrike" cap="none">
                  <a:solidFill>
                    <a:srgbClr val="000000"/>
                  </a:solidFill>
                  <a:latin typeface="Open Sans"/>
                  <a:ea typeface="Open Sans"/>
                  <a:cs typeface="Open Sans"/>
                  <a:sym typeface="Open Sans"/>
                </a:rPr>
                <a:t>You can contact more than one at the same time.</a:t>
              </a:r>
              <a:endParaRPr sz="2100" b="0" i="0" u="none" strike="noStrike" cap="none">
                <a:solidFill>
                  <a:schemeClr val="dk1"/>
                </a:solidFill>
                <a:latin typeface="Open Sans"/>
                <a:ea typeface="Open Sans"/>
                <a:cs typeface="Open Sans"/>
                <a:sym typeface="Open Sans"/>
              </a:endParaRPr>
            </a:p>
          </p:txBody>
        </p:sp>
        <p:sp>
          <p:nvSpPr>
            <p:cNvPr id="421" name="Google Shape;421;p51"/>
            <p:cNvSpPr/>
            <p:nvPr/>
          </p:nvSpPr>
          <p:spPr>
            <a:xfrm>
              <a:off x="9419819" y="1350797"/>
              <a:ext cx="866700" cy="866700"/>
            </a:xfrm>
            <a:prstGeom prst="roundRect">
              <a:avLst>
                <a:gd name="adj" fmla="val 16667"/>
              </a:avLst>
            </a:prstGeom>
            <a:solidFill>
              <a:schemeClr val="lt1"/>
            </a:solidFill>
            <a:ln w="76200" cap="flat" cmpd="sng">
              <a:solidFill>
                <a:srgbClr val="FFD5E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422" name="Google Shape;422;p51" title="email-svgrepo-com (3).png"/>
            <p:cNvPicPr preferRelativeResize="0"/>
            <p:nvPr/>
          </p:nvPicPr>
          <p:blipFill>
            <a:blip r:embed="rId5">
              <a:alphaModFix/>
            </a:blip>
            <a:stretch>
              <a:fillRect/>
            </a:stretch>
          </p:blipFill>
          <p:spPr>
            <a:xfrm>
              <a:off x="9555019" y="1524662"/>
              <a:ext cx="596301" cy="518971"/>
            </a:xfrm>
            <a:prstGeom prst="rect">
              <a:avLst/>
            </a:prstGeom>
            <a:noFill/>
            <a:ln>
              <a:noFill/>
            </a:ln>
          </p:spPr>
        </p:pic>
      </p:grpSp>
      <p:sp>
        <p:nvSpPr>
          <p:cNvPr id="423" name="Google Shape;423;p51"/>
          <p:cNvSpPr txBox="1">
            <a:spLocks noGrp="1"/>
          </p:cNvSpPr>
          <p:nvPr>
            <p:ph type="title"/>
          </p:nvPr>
        </p:nvSpPr>
        <p:spPr>
          <a:xfrm>
            <a:off x="220725" y="382875"/>
            <a:ext cx="105123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Here’s what you need to do after this session:</a:t>
            </a:r>
            <a:endParaRPr sz="3200" b="1">
              <a:latin typeface="Open Sans"/>
              <a:ea typeface="Open Sans"/>
              <a:cs typeface="Open Sans"/>
              <a:sym typeface="Open San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429" name="Google Shape;429;p52" descr="Key with solid fill"/>
          <p:cNvPicPr preferRelativeResize="0"/>
          <p:nvPr/>
        </p:nvPicPr>
        <p:blipFill rotWithShape="1">
          <a:blip r:embed="rId3">
            <a:alphaModFix/>
          </a:blip>
          <a:srcRect/>
          <a:stretch/>
        </p:blipFill>
        <p:spPr>
          <a:xfrm>
            <a:off x="10658400" y="260317"/>
            <a:ext cx="914400" cy="914400"/>
          </a:xfrm>
          <a:prstGeom prst="rect">
            <a:avLst/>
          </a:prstGeom>
          <a:noFill/>
          <a:ln>
            <a:noFill/>
          </a:ln>
        </p:spPr>
      </p:pic>
      <p:sp>
        <p:nvSpPr>
          <p:cNvPr id="430" name="Google Shape;430;p52"/>
          <p:cNvSpPr txBox="1">
            <a:spLocks noGrp="1"/>
          </p:cNvSpPr>
          <p:nvPr>
            <p:ph type="title"/>
          </p:nvPr>
        </p:nvSpPr>
        <p:spPr>
          <a:xfrm>
            <a:off x="220725" y="382875"/>
            <a:ext cx="3628800" cy="669300"/>
          </a:xfrm>
          <a:prstGeom prst="rect">
            <a:avLst/>
          </a:prstGeom>
          <a:noFill/>
          <a:ln>
            <a:noFill/>
          </a:ln>
        </p:spPr>
        <p:txBody>
          <a:bodyPr spcFirstLastPara="1" wrap="square" lIns="91425" tIns="45700" rIns="91425" bIns="45700" anchor="ctr" anchorCtr="0">
            <a:noAutofit/>
          </a:bodyPr>
          <a:lstStyle/>
          <a:p>
            <a:pPr marL="0" lvl="0" indent="0" algn="l" rtl="0">
              <a:lnSpc>
                <a:spcPct val="107000"/>
              </a:lnSpc>
              <a:spcBef>
                <a:spcPts val="0"/>
              </a:spcBef>
              <a:spcAft>
                <a:spcPts val="0"/>
              </a:spcAft>
              <a:buClr>
                <a:schemeClr val="dk1"/>
              </a:buClr>
              <a:buSzPts val="3200"/>
              <a:buFont typeface="Open Sans"/>
              <a:buNone/>
            </a:pPr>
            <a:r>
              <a:rPr lang="en-GB" sz="3200" b="1">
                <a:latin typeface="Open Sans"/>
                <a:ea typeface="Open Sans"/>
                <a:cs typeface="Open Sans"/>
                <a:sym typeface="Open Sans"/>
              </a:rPr>
              <a:t>Key information</a:t>
            </a:r>
            <a:endParaRPr sz="3200" b="1">
              <a:latin typeface="Open Sans"/>
              <a:ea typeface="Open Sans"/>
              <a:cs typeface="Open Sans"/>
              <a:sym typeface="Open Sans"/>
            </a:endParaRPr>
          </a:p>
        </p:txBody>
      </p:sp>
      <p:grpSp>
        <p:nvGrpSpPr>
          <p:cNvPr id="431" name="Google Shape;431;p52"/>
          <p:cNvGrpSpPr/>
          <p:nvPr/>
        </p:nvGrpSpPr>
        <p:grpSpPr>
          <a:xfrm>
            <a:off x="360000" y="1106028"/>
            <a:ext cx="11212800" cy="866700"/>
            <a:chOff x="360000" y="1106028"/>
            <a:chExt cx="11212800" cy="866700"/>
          </a:xfrm>
        </p:grpSpPr>
        <p:sp>
          <p:nvSpPr>
            <p:cNvPr id="432" name="Google Shape;432;p52"/>
            <p:cNvSpPr/>
            <p:nvPr/>
          </p:nvSpPr>
          <p:spPr>
            <a:xfrm>
              <a:off x="360000" y="1161975"/>
              <a:ext cx="11212800" cy="754800"/>
            </a:xfrm>
            <a:prstGeom prst="roundRect">
              <a:avLst>
                <a:gd name="adj" fmla="val 16667"/>
              </a:avLst>
            </a:prstGeom>
            <a:solidFill>
              <a:srgbClr val="FFD5E4"/>
            </a:solidFill>
            <a:ln>
              <a:noFill/>
            </a:ln>
          </p:spPr>
          <p:txBody>
            <a:bodyPr spcFirstLastPara="1" wrap="square" lIns="162000" tIns="162000" rIns="162000" bIns="162000" anchor="t" anchorCtr="0">
              <a:noAutofit/>
            </a:bodyPr>
            <a:lstStyle/>
            <a:p>
              <a:pPr marL="1371600" lvl="0" indent="0" algn="l" rtl="0">
                <a:lnSpc>
                  <a:spcPct val="150000"/>
                </a:lnSpc>
                <a:spcBef>
                  <a:spcPts val="0"/>
                </a:spcBef>
                <a:spcAft>
                  <a:spcPts val="0"/>
                </a:spcAft>
                <a:buNone/>
              </a:pPr>
              <a:r>
                <a:rPr lang="en-GB" sz="2200" dirty="0">
                  <a:solidFill>
                    <a:schemeClr val="dk1"/>
                  </a:solidFill>
                  <a:latin typeface="Open Sans"/>
                  <a:ea typeface="Open Sans"/>
                  <a:cs typeface="Open Sans"/>
                  <a:sym typeface="Open Sans"/>
                </a:rPr>
                <a:t>Work experience will be on these dates: </a:t>
              </a:r>
              <a:r>
                <a:rPr lang="en-GB" sz="2200" dirty="0">
                  <a:solidFill>
                    <a:srgbClr val="FF0000"/>
                  </a:solidFill>
                  <a:latin typeface="Open Sans"/>
                  <a:ea typeface="Open Sans"/>
                  <a:cs typeface="Open Sans"/>
                  <a:sym typeface="Open Sans"/>
                </a:rPr>
                <a:t>6-10</a:t>
              </a:r>
              <a:r>
                <a:rPr lang="en-GB" sz="2200" baseline="30000" dirty="0">
                  <a:solidFill>
                    <a:srgbClr val="FF0000"/>
                  </a:solidFill>
                  <a:latin typeface="Open Sans"/>
                  <a:ea typeface="Open Sans"/>
                  <a:cs typeface="Open Sans"/>
                  <a:sym typeface="Open Sans"/>
                </a:rPr>
                <a:t>th</a:t>
              </a:r>
              <a:r>
                <a:rPr lang="en-GB" sz="2200" dirty="0">
                  <a:solidFill>
                    <a:srgbClr val="FF0000"/>
                  </a:solidFill>
                  <a:latin typeface="Open Sans"/>
                  <a:ea typeface="Open Sans"/>
                  <a:cs typeface="Open Sans"/>
                  <a:sym typeface="Open Sans"/>
                </a:rPr>
                <a:t> July</a:t>
              </a:r>
              <a:endParaRPr sz="2200" dirty="0">
                <a:solidFill>
                  <a:srgbClr val="FF0000"/>
                </a:solidFill>
                <a:latin typeface="Open Sans"/>
                <a:ea typeface="Open Sans"/>
                <a:cs typeface="Open Sans"/>
                <a:sym typeface="Open Sans"/>
              </a:endParaRPr>
            </a:p>
            <a:p>
              <a:pPr marL="1371600" marR="0" lvl="0" indent="0" algn="l" rtl="0">
                <a:lnSpc>
                  <a:spcPct val="130000"/>
                </a:lnSpc>
                <a:spcBef>
                  <a:spcPts val="1600"/>
                </a:spcBef>
                <a:spcAft>
                  <a:spcPts val="0"/>
                </a:spcAft>
                <a:buNone/>
              </a:pPr>
              <a:endParaRPr sz="2200" dirty="0">
                <a:latin typeface="Open Sans"/>
                <a:ea typeface="Open Sans"/>
                <a:cs typeface="Open Sans"/>
                <a:sym typeface="Open Sans"/>
              </a:endParaRPr>
            </a:p>
          </p:txBody>
        </p:sp>
        <p:sp>
          <p:nvSpPr>
            <p:cNvPr id="433" name="Google Shape;433;p52"/>
            <p:cNvSpPr/>
            <p:nvPr/>
          </p:nvSpPr>
          <p:spPr>
            <a:xfrm>
              <a:off x="500879" y="1106028"/>
              <a:ext cx="866700" cy="866700"/>
            </a:xfrm>
            <a:prstGeom prst="roundRect">
              <a:avLst>
                <a:gd name="adj" fmla="val 16667"/>
              </a:avLst>
            </a:prstGeom>
            <a:solidFill>
              <a:schemeClr val="lt1"/>
            </a:solidFill>
            <a:ln w="76200" cap="flat" cmpd="sng">
              <a:solidFill>
                <a:srgbClr val="FFD5E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434" name="Google Shape;434;p52" title="calendar-svgrepo-com.png"/>
            <p:cNvPicPr preferRelativeResize="0"/>
            <p:nvPr/>
          </p:nvPicPr>
          <p:blipFill>
            <a:blip r:embed="rId4">
              <a:alphaModFix/>
            </a:blip>
            <a:stretch>
              <a:fillRect/>
            </a:stretch>
          </p:blipFill>
          <p:spPr>
            <a:xfrm>
              <a:off x="619691" y="1224840"/>
              <a:ext cx="629076" cy="629076"/>
            </a:xfrm>
            <a:prstGeom prst="rect">
              <a:avLst/>
            </a:prstGeom>
            <a:noFill/>
            <a:ln>
              <a:noFill/>
            </a:ln>
          </p:spPr>
        </p:pic>
      </p:grpSp>
      <p:grpSp>
        <p:nvGrpSpPr>
          <p:cNvPr id="435" name="Google Shape;435;p52"/>
          <p:cNvGrpSpPr/>
          <p:nvPr/>
        </p:nvGrpSpPr>
        <p:grpSpPr>
          <a:xfrm>
            <a:off x="360000" y="2111610"/>
            <a:ext cx="11212800" cy="866700"/>
            <a:chOff x="360000" y="2104063"/>
            <a:chExt cx="11212800" cy="866700"/>
          </a:xfrm>
        </p:grpSpPr>
        <p:sp>
          <p:nvSpPr>
            <p:cNvPr id="436" name="Google Shape;436;p52"/>
            <p:cNvSpPr/>
            <p:nvPr/>
          </p:nvSpPr>
          <p:spPr>
            <a:xfrm>
              <a:off x="360000" y="2160010"/>
              <a:ext cx="11212800" cy="754800"/>
            </a:xfrm>
            <a:prstGeom prst="roundRect">
              <a:avLst>
                <a:gd name="adj" fmla="val 16667"/>
              </a:avLst>
            </a:prstGeom>
            <a:solidFill>
              <a:srgbClr val="ECDFF5"/>
            </a:solidFill>
            <a:ln>
              <a:noFill/>
            </a:ln>
          </p:spPr>
          <p:txBody>
            <a:bodyPr spcFirstLastPara="1" wrap="square" lIns="162000" tIns="162000" rIns="162000" bIns="162000" anchor="t" anchorCtr="0">
              <a:noAutofit/>
            </a:bodyPr>
            <a:lstStyle/>
            <a:p>
              <a:pPr marL="1371600" lvl="0" indent="0" algn="l" rtl="0">
                <a:lnSpc>
                  <a:spcPct val="150000"/>
                </a:lnSpc>
                <a:spcBef>
                  <a:spcPts val="0"/>
                </a:spcBef>
                <a:spcAft>
                  <a:spcPts val="0"/>
                </a:spcAft>
                <a:buNone/>
              </a:pPr>
              <a:r>
                <a:rPr lang="en-GB" sz="2200" dirty="0">
                  <a:solidFill>
                    <a:schemeClr val="dk1"/>
                  </a:solidFill>
                  <a:latin typeface="Open Sans"/>
                  <a:ea typeface="Open Sans"/>
                  <a:cs typeface="Open Sans"/>
                  <a:sym typeface="Open Sans"/>
                </a:rPr>
                <a:t>You must have sorted your placement by </a:t>
              </a:r>
              <a:r>
                <a:rPr lang="en-GB" sz="2200" dirty="0">
                  <a:solidFill>
                    <a:srgbClr val="FF0000"/>
                  </a:solidFill>
                  <a:latin typeface="Open Sans"/>
                  <a:ea typeface="Open Sans"/>
                  <a:cs typeface="Open Sans"/>
                  <a:sym typeface="Open Sans"/>
                </a:rPr>
                <a:t>1</a:t>
              </a:r>
              <a:r>
                <a:rPr lang="en-GB" sz="2200" baseline="30000" dirty="0">
                  <a:solidFill>
                    <a:srgbClr val="FF0000"/>
                  </a:solidFill>
                  <a:latin typeface="Open Sans"/>
                  <a:ea typeface="Open Sans"/>
                  <a:cs typeface="Open Sans"/>
                  <a:sym typeface="Open Sans"/>
                </a:rPr>
                <a:t>st</a:t>
              </a:r>
              <a:r>
                <a:rPr lang="en-GB" sz="2200" dirty="0">
                  <a:solidFill>
                    <a:srgbClr val="FF0000"/>
                  </a:solidFill>
                  <a:latin typeface="Open Sans"/>
                  <a:ea typeface="Open Sans"/>
                  <a:cs typeface="Open Sans"/>
                  <a:sym typeface="Open Sans"/>
                </a:rPr>
                <a:t> June.</a:t>
              </a:r>
              <a:endParaRPr sz="2200" dirty="0">
                <a:solidFill>
                  <a:srgbClr val="FF0000"/>
                </a:solidFill>
                <a:latin typeface="Open Sans"/>
                <a:ea typeface="Open Sans"/>
                <a:cs typeface="Open Sans"/>
                <a:sym typeface="Open Sans"/>
              </a:endParaRPr>
            </a:p>
            <a:p>
              <a:pPr marL="1371600" marR="0" lvl="0" indent="0" algn="l" rtl="0">
                <a:lnSpc>
                  <a:spcPct val="130000"/>
                </a:lnSpc>
                <a:spcBef>
                  <a:spcPts val="1600"/>
                </a:spcBef>
                <a:spcAft>
                  <a:spcPts val="0"/>
                </a:spcAft>
                <a:buNone/>
              </a:pPr>
              <a:endParaRPr sz="2200" dirty="0">
                <a:latin typeface="Open Sans"/>
                <a:ea typeface="Open Sans"/>
                <a:cs typeface="Open Sans"/>
                <a:sym typeface="Open Sans"/>
              </a:endParaRPr>
            </a:p>
          </p:txBody>
        </p:sp>
        <p:sp>
          <p:nvSpPr>
            <p:cNvPr id="437" name="Google Shape;437;p52"/>
            <p:cNvSpPr/>
            <p:nvPr/>
          </p:nvSpPr>
          <p:spPr>
            <a:xfrm>
              <a:off x="500879" y="2104063"/>
              <a:ext cx="866700" cy="866700"/>
            </a:xfrm>
            <a:prstGeom prst="roundRect">
              <a:avLst>
                <a:gd name="adj" fmla="val 16667"/>
              </a:avLst>
            </a:prstGeom>
            <a:solidFill>
              <a:schemeClr val="lt1"/>
            </a:solidFill>
            <a:ln w="76200" cap="flat" cmpd="sng">
              <a:solidFill>
                <a:srgbClr val="ECDFF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438" name="Google Shape;438;p52" title="exclamation-mark-svgrepo-com.png"/>
            <p:cNvPicPr preferRelativeResize="0"/>
            <p:nvPr/>
          </p:nvPicPr>
          <p:blipFill>
            <a:blip r:embed="rId5">
              <a:alphaModFix/>
            </a:blip>
            <a:stretch>
              <a:fillRect/>
            </a:stretch>
          </p:blipFill>
          <p:spPr>
            <a:xfrm>
              <a:off x="619691" y="2222875"/>
              <a:ext cx="629076" cy="629076"/>
            </a:xfrm>
            <a:prstGeom prst="rect">
              <a:avLst/>
            </a:prstGeom>
            <a:noFill/>
            <a:ln>
              <a:noFill/>
            </a:ln>
          </p:spPr>
        </p:pic>
      </p:grpSp>
      <p:grpSp>
        <p:nvGrpSpPr>
          <p:cNvPr id="439" name="Google Shape;439;p52"/>
          <p:cNvGrpSpPr/>
          <p:nvPr/>
        </p:nvGrpSpPr>
        <p:grpSpPr>
          <a:xfrm>
            <a:off x="360000" y="4513074"/>
            <a:ext cx="11212800" cy="1257000"/>
            <a:chOff x="360000" y="4513074"/>
            <a:chExt cx="11212800" cy="1257000"/>
          </a:xfrm>
        </p:grpSpPr>
        <p:sp>
          <p:nvSpPr>
            <p:cNvPr id="440" name="Google Shape;440;p52"/>
            <p:cNvSpPr/>
            <p:nvPr/>
          </p:nvSpPr>
          <p:spPr>
            <a:xfrm>
              <a:off x="360000" y="4513074"/>
              <a:ext cx="11212800" cy="1257000"/>
            </a:xfrm>
            <a:prstGeom prst="roundRect">
              <a:avLst>
                <a:gd name="adj" fmla="val 16667"/>
              </a:avLst>
            </a:prstGeom>
            <a:solidFill>
              <a:srgbClr val="FFF2CC"/>
            </a:solidFill>
            <a:ln>
              <a:noFill/>
            </a:ln>
          </p:spPr>
          <p:txBody>
            <a:bodyPr spcFirstLastPara="1" wrap="square" lIns="162000" tIns="162000" rIns="162000" bIns="162000" anchor="t" anchorCtr="0">
              <a:noAutofit/>
            </a:bodyPr>
            <a:lstStyle/>
            <a:p>
              <a:pPr marL="1371600" lvl="0" indent="0" algn="l" rtl="0">
                <a:lnSpc>
                  <a:spcPct val="150000"/>
                </a:lnSpc>
                <a:spcBef>
                  <a:spcPts val="0"/>
                </a:spcBef>
                <a:spcAft>
                  <a:spcPts val="0"/>
                </a:spcAft>
                <a:buNone/>
              </a:pPr>
              <a:r>
                <a:rPr lang="en-GB" sz="2200">
                  <a:solidFill>
                    <a:schemeClr val="dk1"/>
                  </a:solidFill>
                  <a:latin typeface="Open Sans"/>
                  <a:ea typeface="Open Sans"/>
                  <a:cs typeface="Open Sans"/>
                  <a:sym typeface="Open Sans"/>
                </a:rPr>
                <a:t>It’s your responsibility to find a placement. We can support you, but we can’t do it for you.</a:t>
              </a:r>
              <a:endParaRPr sz="2200">
                <a:solidFill>
                  <a:schemeClr val="dk1"/>
                </a:solidFill>
                <a:latin typeface="Open Sans"/>
                <a:ea typeface="Open Sans"/>
                <a:cs typeface="Open Sans"/>
                <a:sym typeface="Open Sans"/>
              </a:endParaRPr>
            </a:p>
            <a:p>
              <a:pPr marL="1371600" lvl="0" indent="0" algn="l" rtl="0">
                <a:lnSpc>
                  <a:spcPct val="130000"/>
                </a:lnSpc>
                <a:spcBef>
                  <a:spcPts val="1600"/>
                </a:spcBef>
                <a:spcAft>
                  <a:spcPts val="0"/>
                </a:spcAft>
                <a:buNone/>
              </a:pPr>
              <a:endParaRPr sz="2200">
                <a:solidFill>
                  <a:schemeClr val="dk1"/>
                </a:solidFill>
                <a:latin typeface="Open Sans"/>
                <a:ea typeface="Open Sans"/>
                <a:cs typeface="Open Sans"/>
                <a:sym typeface="Open Sans"/>
              </a:endParaRPr>
            </a:p>
          </p:txBody>
        </p:sp>
        <p:sp>
          <p:nvSpPr>
            <p:cNvPr id="441" name="Google Shape;441;p52"/>
            <p:cNvSpPr/>
            <p:nvPr/>
          </p:nvSpPr>
          <p:spPr>
            <a:xfrm>
              <a:off x="500892" y="4708225"/>
              <a:ext cx="866700" cy="866700"/>
            </a:xfrm>
            <a:prstGeom prst="roundRect">
              <a:avLst>
                <a:gd name="adj" fmla="val 16667"/>
              </a:avLst>
            </a:prstGeom>
            <a:solidFill>
              <a:schemeClr val="lt1"/>
            </a:solidFill>
            <a:ln w="76200" cap="flat" cmpd="sng">
              <a:solidFill>
                <a:srgbClr val="FFF3C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442" name="Google Shape;442;p52" title="point-you.png"/>
            <p:cNvPicPr preferRelativeResize="0"/>
            <p:nvPr/>
          </p:nvPicPr>
          <p:blipFill>
            <a:blip r:embed="rId6">
              <a:alphaModFix/>
            </a:blip>
            <a:stretch>
              <a:fillRect/>
            </a:stretch>
          </p:blipFill>
          <p:spPr>
            <a:xfrm>
              <a:off x="647506" y="4827037"/>
              <a:ext cx="573471" cy="629076"/>
            </a:xfrm>
            <a:prstGeom prst="rect">
              <a:avLst/>
            </a:prstGeom>
            <a:noFill/>
            <a:ln>
              <a:noFill/>
            </a:ln>
          </p:spPr>
        </p:pic>
      </p:grpSp>
      <p:grpSp>
        <p:nvGrpSpPr>
          <p:cNvPr id="443" name="Google Shape;443;p52"/>
          <p:cNvGrpSpPr/>
          <p:nvPr/>
        </p:nvGrpSpPr>
        <p:grpSpPr>
          <a:xfrm>
            <a:off x="360000" y="3117192"/>
            <a:ext cx="11212800" cy="1257000"/>
            <a:chOff x="360000" y="3065491"/>
            <a:chExt cx="11212800" cy="1257000"/>
          </a:xfrm>
        </p:grpSpPr>
        <p:sp>
          <p:nvSpPr>
            <p:cNvPr id="444" name="Google Shape;444;p52"/>
            <p:cNvSpPr/>
            <p:nvPr/>
          </p:nvSpPr>
          <p:spPr>
            <a:xfrm>
              <a:off x="360000" y="3065491"/>
              <a:ext cx="11212800" cy="1257000"/>
            </a:xfrm>
            <a:prstGeom prst="roundRect">
              <a:avLst>
                <a:gd name="adj" fmla="val 16667"/>
              </a:avLst>
            </a:prstGeom>
            <a:solidFill>
              <a:srgbClr val="C9F0EF"/>
            </a:solidFill>
            <a:ln>
              <a:noFill/>
            </a:ln>
          </p:spPr>
          <p:txBody>
            <a:bodyPr spcFirstLastPara="1" wrap="square" lIns="162000" tIns="162000" rIns="162000" bIns="162000" anchor="t" anchorCtr="0">
              <a:noAutofit/>
            </a:bodyPr>
            <a:lstStyle/>
            <a:p>
              <a:pPr marL="1371600" lvl="0" indent="0" algn="l" rtl="0">
                <a:lnSpc>
                  <a:spcPct val="150000"/>
                </a:lnSpc>
                <a:spcBef>
                  <a:spcPts val="0"/>
                </a:spcBef>
                <a:spcAft>
                  <a:spcPts val="0"/>
                </a:spcAft>
                <a:buNone/>
              </a:pPr>
              <a:r>
                <a:rPr lang="en-GB" sz="2200">
                  <a:solidFill>
                    <a:schemeClr val="dk1"/>
                  </a:solidFill>
                  <a:latin typeface="Open Sans"/>
                  <a:ea typeface="Open Sans"/>
                  <a:cs typeface="Open Sans"/>
                  <a:sym typeface="Open Sans"/>
                </a:rPr>
                <a:t>You must agree your placement with the employer using the Placements tool on Unifrog.</a:t>
              </a:r>
              <a:endParaRPr sz="2200">
                <a:solidFill>
                  <a:schemeClr val="dk1"/>
                </a:solidFill>
                <a:latin typeface="Open Sans"/>
                <a:ea typeface="Open Sans"/>
                <a:cs typeface="Open Sans"/>
                <a:sym typeface="Open Sans"/>
              </a:endParaRPr>
            </a:p>
            <a:p>
              <a:pPr marL="1371600" marR="0" lvl="0" indent="0" algn="l" rtl="0">
                <a:lnSpc>
                  <a:spcPct val="130000"/>
                </a:lnSpc>
                <a:spcBef>
                  <a:spcPts val="1600"/>
                </a:spcBef>
                <a:spcAft>
                  <a:spcPts val="0"/>
                </a:spcAft>
                <a:buNone/>
              </a:pPr>
              <a:endParaRPr sz="2200">
                <a:latin typeface="Open Sans"/>
                <a:ea typeface="Open Sans"/>
                <a:cs typeface="Open Sans"/>
                <a:sym typeface="Open Sans"/>
              </a:endParaRPr>
            </a:p>
          </p:txBody>
        </p:sp>
        <p:sp>
          <p:nvSpPr>
            <p:cNvPr id="445" name="Google Shape;445;p52"/>
            <p:cNvSpPr/>
            <p:nvPr/>
          </p:nvSpPr>
          <p:spPr>
            <a:xfrm>
              <a:off x="500892" y="3260643"/>
              <a:ext cx="866700" cy="866700"/>
            </a:xfrm>
            <a:prstGeom prst="roundRect">
              <a:avLst>
                <a:gd name="adj" fmla="val 16667"/>
              </a:avLst>
            </a:prstGeom>
            <a:solidFill>
              <a:schemeClr val="lt1"/>
            </a:solidFill>
            <a:ln w="76200" cap="flat" cmpd="sng">
              <a:solidFill>
                <a:srgbClr val="C9F0E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446" name="Google Shape;446;p52" title="tools(297 x 210 mm).png"/>
            <p:cNvPicPr preferRelativeResize="0"/>
            <p:nvPr/>
          </p:nvPicPr>
          <p:blipFill>
            <a:blip r:embed="rId7">
              <a:alphaModFix/>
            </a:blip>
            <a:stretch>
              <a:fillRect/>
            </a:stretch>
          </p:blipFill>
          <p:spPr>
            <a:xfrm>
              <a:off x="619704" y="3471622"/>
              <a:ext cx="629075" cy="444742"/>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4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4_Office Theme">
  <a:themeElements>
    <a:clrScheme name="Unifrog trio">
      <a:dk1>
        <a:srgbClr val="000000"/>
      </a:dk1>
      <a:lt1>
        <a:srgbClr val="FFFFFF"/>
      </a:lt1>
      <a:dk2>
        <a:srgbClr val="44546A"/>
      </a:dk2>
      <a:lt2>
        <a:srgbClr val="E7E6E6"/>
      </a:lt2>
      <a:accent1>
        <a:srgbClr val="33CC99"/>
      </a:accent1>
      <a:accent2>
        <a:srgbClr val="4BC7C8"/>
      </a:accent2>
      <a:accent3>
        <a:srgbClr val="FF7901"/>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1946</Words>
  <Application>Microsoft Office PowerPoint</Application>
  <PresentationFormat>Widescreen</PresentationFormat>
  <Paragraphs>167</Paragraphs>
  <Slides>16</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Times New Roman</vt:lpstr>
      <vt:lpstr>Calibri</vt:lpstr>
      <vt:lpstr>Open Sans</vt:lpstr>
      <vt:lpstr>Arial</vt:lpstr>
      <vt:lpstr>4_Office Theme</vt:lpstr>
      <vt:lpstr>PowerPoint Presentation</vt:lpstr>
      <vt:lpstr>Logging into Unifrog for the first time: Welcome email</vt:lpstr>
      <vt:lpstr>What is work experience?</vt:lpstr>
      <vt:lpstr>What is work experience?</vt:lpstr>
      <vt:lpstr>Miss Unifrog’s Year 10 work experience</vt:lpstr>
      <vt:lpstr>How do you find work experience?</vt:lpstr>
      <vt:lpstr>How do you organise work experience?</vt:lpstr>
      <vt:lpstr>Step 1: contact employers via email or letter</vt:lpstr>
      <vt:lpstr>Work Experience (6–10 July) You need to start looking for your work experience placement for 6–10 July. Use this guide to help you: https://www.unifrog.org/student/know-how/direct/for-students-a-guide-to-finding-and-completing-work-placements Steps: Think about the type of job or career area you are interested in. Look for local businesses or organisations in that area. Email or speak to employers to ask if they can offer you a placement. Use the email template provided to contact them. Once you have found a placement, you will need to record it on Unifrog. If you have any questions, please speak to Miss Bowen, Assistant Principal Ebowen@stmarks.anthemtrust.uk </vt:lpstr>
      <vt:lpstr>Dear [Name / Company],  My name is [Student Name] and I am a student at St Mark’s Academy.  From 6–10 July, all students are completing a week of work experience. I am currently looking for a placement and was wondering if you would be able to offer me the opportunity to spend this week with your organisation. I am interested in working in [type of job / industry] and would really like to learn more about the work you do.  If you need any more information, please contact Miss Bowen, Assistant Principal Ebowen@stmarks.anthemtrust.uk  Thank you for considering my request.  Kind regards, [Student Name] [Year Group] St Mark’s Academy</vt:lpstr>
      <vt:lpstr>Step 2: complete the Placement form on Unifrog</vt:lpstr>
      <vt:lpstr>How do you fill in the Placement form?</vt:lpstr>
      <vt:lpstr>Step 3: get the placement confirmed</vt:lpstr>
      <vt:lpstr>Step 4: get the placement approved</vt:lpstr>
      <vt:lpstr>Here’s what you need to do after this session:</vt:lpstr>
      <vt:lpstr>Key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Lillie Langford</dc:creator>
  <cp:lastModifiedBy>Tracey Brown (St Marks)</cp:lastModifiedBy>
  <cp:revision>6</cp:revision>
  <dcterms:modified xsi:type="dcterms:W3CDTF">2026-06-15T11:31:32Z</dcterms:modified>
</cp:coreProperties>
</file>