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Gavin (St Marks)" initials="KG(M" lastIdx="1" clrIdx="0">
    <p:extLst>
      <p:ext uri="{19B8F6BF-5375-455C-9EA6-DF929625EA0E}">
        <p15:presenceInfo xmlns:p15="http://schemas.microsoft.com/office/powerpoint/2012/main" userId="S-1-5-21-3222057949-4235885433-3024798984-340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91"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B0E0-5A12-47C2-9069-F50C0350B6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99E2C91-4434-4D4D-89BD-A902DB6C2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899CE1-0BEF-41B1-915B-EA2EAB739052}"/>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92311A3C-8335-41A1-9BA6-4C6915CCA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F88C-33BA-4E30-A821-85124B61B26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50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9947-F6AD-4E5B-90EA-FE5935B6CA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6D2C9A-A77E-412C-ABCA-666F56E026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297CCA-0BD8-4A60-AB11-B93951A42A53}"/>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2EC9EBAC-3CD1-427D-BD90-51BD7A0A2E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833BD-E06C-4B11-AB7F-340484D62661}"/>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47485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DD099-FEE9-4062-A6AC-8FFA567121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E5CC26-46F1-4FDE-820F-326317850A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2A4C3-50C7-4E18-BD43-90576A557027}"/>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377DF5E9-B63D-4BFF-BECE-777194647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D52BC-0018-4BBF-B3CD-1F04E98A5BBE}"/>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9540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F9A8-4B67-474E-AA77-2ED01F337B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A8B16D-CC73-415E-A0FB-D4CBB7187D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EC25AA-0255-4C7D-B18F-0B242A629823}"/>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B7D88E88-5B61-495A-9741-3EB8352A22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4A9FEB-332D-431F-809A-1339AE970F3B}"/>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80414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C47B-ECA2-4458-9BA0-B170E3376B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09F31D-BD50-4407-9BBD-786AEC595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51CC68-BF23-4CFD-B20F-490093EFC414}"/>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92FAF6BB-F995-49D4-9543-0B07435963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0F448-203C-4A4F-907E-F83549529445}"/>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9829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016D-3936-427E-AFBD-FA12B1AD24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0AD720-A752-4607-AC51-B491B392FF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AE20A6-D871-4971-8256-0146648D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C74EE8-CF77-444C-A987-27A6055CF866}"/>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6" name="Footer Placeholder 5">
            <a:extLst>
              <a:ext uri="{FF2B5EF4-FFF2-40B4-BE49-F238E27FC236}">
                <a16:creationId xmlns:a16="http://schemas.microsoft.com/office/drawing/2014/main" id="{C0FB1A4F-679B-4923-803C-5C276BBAE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91BBBF-F0F6-4843-9F76-1151236B6B5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03058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5FFB-CE9B-4B39-8C57-F68AC1B2161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0F27D6-199D-48C4-A688-081E02DEF5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1C2DA-4786-4F7E-882D-5982DA3DDF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96DB42-5005-44C8-88E2-527376E4B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3F92F0-7241-410D-AB4F-55FBF2622A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40986A3-EAEF-4B74-9922-FEBBAB8A6E9F}"/>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8" name="Footer Placeholder 7">
            <a:extLst>
              <a:ext uri="{FF2B5EF4-FFF2-40B4-BE49-F238E27FC236}">
                <a16:creationId xmlns:a16="http://schemas.microsoft.com/office/drawing/2014/main" id="{004BB8B4-2F04-4C51-B896-7D9C1AA2E0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32753A-A103-4297-AEE2-B4812F5FE16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69481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177C7-A7F0-4799-AD20-C68DD87E87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D5301-A9D9-4C47-B6F5-2A1705F00F1F}"/>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4" name="Footer Placeholder 3">
            <a:extLst>
              <a:ext uri="{FF2B5EF4-FFF2-40B4-BE49-F238E27FC236}">
                <a16:creationId xmlns:a16="http://schemas.microsoft.com/office/drawing/2014/main" id="{92116765-E6C7-42E0-AAD9-2E60E9B980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BF9531-F0D2-48C2-8B0B-8C9347AA9E1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15458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BAB44-E066-499E-B844-47E9D9C00CB9}"/>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3" name="Footer Placeholder 2">
            <a:extLst>
              <a:ext uri="{FF2B5EF4-FFF2-40B4-BE49-F238E27FC236}">
                <a16:creationId xmlns:a16="http://schemas.microsoft.com/office/drawing/2014/main" id="{DF1EA1AF-1C12-4A51-BE90-477B9CF294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A12BA0B-EB61-4153-B3EB-186CD709F6A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29389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35F8-9CAE-47AA-9604-F668EEE3BB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359D07-C2F8-4FBA-A99B-FC1DF2CB9E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45A4D4-6569-4092-8612-08116F836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908E4A-B1E4-47B6-97F4-A9C8D7AB2424}"/>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6" name="Footer Placeholder 5">
            <a:extLst>
              <a:ext uri="{FF2B5EF4-FFF2-40B4-BE49-F238E27FC236}">
                <a16:creationId xmlns:a16="http://schemas.microsoft.com/office/drawing/2014/main" id="{9933A693-B342-4AA3-8563-6AB78A8A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C1436B-BE13-429A-A9D3-628C33ACA26F}"/>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69081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14A2-3CD9-45AE-9B2C-B3E706856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CCEDA6-64AE-4D0C-88C3-14D6C75AB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69A382-46A1-467C-B208-9A3C1346A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74CBDD-0154-48BB-95C4-5DEAAE63FDED}"/>
              </a:ext>
            </a:extLst>
          </p:cNvPr>
          <p:cNvSpPr>
            <a:spLocks noGrp="1"/>
          </p:cNvSpPr>
          <p:nvPr>
            <p:ph type="dt" sz="half" idx="10"/>
          </p:nvPr>
        </p:nvSpPr>
        <p:spPr/>
        <p:txBody>
          <a:bodyPr/>
          <a:lstStyle/>
          <a:p>
            <a:fld id="{1C109A51-FD5F-476E-9C12-40E00517A39A}" type="datetimeFigureOut">
              <a:rPr lang="en-GB" smtClean="0"/>
              <a:t>25/06/2022</a:t>
            </a:fld>
            <a:endParaRPr lang="en-GB"/>
          </a:p>
        </p:txBody>
      </p:sp>
      <p:sp>
        <p:nvSpPr>
          <p:cNvPr id="6" name="Footer Placeholder 5">
            <a:extLst>
              <a:ext uri="{FF2B5EF4-FFF2-40B4-BE49-F238E27FC236}">
                <a16:creationId xmlns:a16="http://schemas.microsoft.com/office/drawing/2014/main" id="{DACE9885-6C47-4849-8F2D-C6E737A8E0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5717F8-E2A9-4962-B474-78C879A0515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56874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00">
            <a:alpha val="8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4500CA-32DC-472A-8E24-B8F415E95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C216E4-6F18-4F60-9068-2BB1A0EA4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37D127-D4C1-4B84-8380-8C5F22F3F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09A51-FD5F-476E-9C12-40E00517A39A}" type="datetimeFigureOut">
              <a:rPr lang="en-GB" smtClean="0"/>
              <a:t>25/06/2022</a:t>
            </a:fld>
            <a:endParaRPr lang="en-GB"/>
          </a:p>
        </p:txBody>
      </p:sp>
      <p:sp>
        <p:nvSpPr>
          <p:cNvPr id="5" name="Footer Placeholder 4">
            <a:extLst>
              <a:ext uri="{FF2B5EF4-FFF2-40B4-BE49-F238E27FC236}">
                <a16:creationId xmlns:a16="http://schemas.microsoft.com/office/drawing/2014/main" id="{DED5A253-6762-41E0-9E38-2CC5C2D35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F29FFD-07BE-4679-B6BF-6F75D6ADA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92820-DFA8-4F1B-A4B8-0EF89C1DD832}" type="slidenum">
              <a:rPr lang="en-GB" smtClean="0"/>
              <a:t>‹#›</a:t>
            </a:fld>
            <a:endParaRPr lang="en-GB"/>
          </a:p>
        </p:txBody>
      </p:sp>
    </p:spTree>
    <p:extLst>
      <p:ext uri="{BB962C8B-B14F-4D97-AF65-F5344CB8AC3E}">
        <p14:creationId xmlns:p14="http://schemas.microsoft.com/office/powerpoint/2010/main" val="2240743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3670852" y="235985"/>
            <a:ext cx="4479234" cy="413371"/>
          </a:xfrm>
        </p:spPr>
        <p:txBody>
          <a:bodyPr>
            <a:normAutofit lnSpcReduction="10000"/>
          </a:bodyPr>
          <a:lstStyle/>
          <a:p>
            <a:r>
              <a:rPr lang="en-GB" dirty="0">
                <a:latin typeface="Comic Sans MS" panose="030F0702030302020204" pitchFamily="66" charset="0"/>
              </a:rPr>
              <a:t>Big Narratives </a:t>
            </a:r>
          </a:p>
        </p:txBody>
      </p:sp>
      <p:sp>
        <p:nvSpPr>
          <p:cNvPr id="4" name="Rectangle: Rounded Corners 3">
            <a:extLst>
              <a:ext uri="{FF2B5EF4-FFF2-40B4-BE49-F238E27FC236}">
                <a16:creationId xmlns:a16="http://schemas.microsoft.com/office/drawing/2014/main" id="{AD4581BF-E0B0-47AB-8A20-ACAF4895B35C}"/>
              </a:ext>
            </a:extLst>
          </p:cNvPr>
          <p:cNvSpPr/>
          <p:nvPr/>
        </p:nvSpPr>
        <p:spPr>
          <a:xfrm>
            <a:off x="119270"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100" b="1" dirty="0">
                <a:latin typeface="Comic Sans MS" panose="030F0702030302020204" pitchFamily="66" charset="0"/>
              </a:rPr>
              <a:t>Year 7</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The Life of Jesus </a:t>
            </a:r>
            <a:r>
              <a:rPr lang="en-GB" sz="600" dirty="0">
                <a:latin typeface="Comic Sans MS" panose="030F0702030302020204" pitchFamily="66" charset="0"/>
              </a:rPr>
              <a:t>students focus on </a:t>
            </a:r>
            <a:r>
              <a:rPr lang="en-GB" sz="600" b="1" dirty="0">
                <a:latin typeface="Comic Sans MS" panose="030F0702030302020204" pitchFamily="66" charset="0"/>
              </a:rPr>
              <a:t>big narratives</a:t>
            </a:r>
            <a:r>
              <a:rPr lang="en-GB" sz="600" dirty="0">
                <a:latin typeface="Comic Sans MS" panose="030F0702030302020204" pitchFamily="66" charset="0"/>
              </a:rPr>
              <a:t> as they understand the Christian belief that Jesus entered into history 2022 years ago through the miracle of the incarnation, but that he as the second person of the Trinity eternally co- exists. </a:t>
            </a:r>
          </a:p>
          <a:p>
            <a:pPr marL="285750" indent="-285750">
              <a:lnSpc>
                <a:spcPct val="150000"/>
              </a:lnSpc>
              <a:buFont typeface="Arial" panose="020B0604020202020204" pitchFamily="34" charset="0"/>
              <a:buChar char="•"/>
            </a:pPr>
            <a:r>
              <a:rPr lang="en-GB" sz="600" dirty="0">
                <a:latin typeface="Comic Sans MS" panose="030F0702030302020204" pitchFamily="66" charset="0"/>
              </a:rPr>
              <a:t>Through </a:t>
            </a:r>
            <a:r>
              <a:rPr lang="en-GB" sz="600" u="sng" dirty="0">
                <a:latin typeface="Comic Sans MS" panose="030F0702030302020204" pitchFamily="66" charset="0"/>
              </a:rPr>
              <a:t>The Growth in the Church </a:t>
            </a:r>
            <a:r>
              <a:rPr lang="en-GB" sz="600" dirty="0">
                <a:latin typeface="Comic Sans MS" panose="030F0702030302020204" pitchFamily="66" charset="0"/>
              </a:rPr>
              <a:t>students understand that </a:t>
            </a:r>
            <a:r>
              <a:rPr lang="en-GB" sz="600" b="1" dirty="0">
                <a:latin typeface="Comic Sans MS" panose="030F0702030302020204" pitchFamily="66" charset="0"/>
              </a:rPr>
              <a:t>big narratives </a:t>
            </a:r>
            <a:r>
              <a:rPr lang="en-GB" sz="600" dirty="0">
                <a:latin typeface="Comic Sans MS" panose="030F0702030302020204" pitchFamily="66" charset="0"/>
              </a:rPr>
              <a:t>have micro and macro plots. In this unit the focus is on the micro narratives of the division within Church history in order to gain knowledge of how Christian denominations formed ready to access GCSE. </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The Life of the Prophet Muhammad </a:t>
            </a:r>
            <a:r>
              <a:rPr lang="en-GB" sz="600" dirty="0">
                <a:latin typeface="Comic Sans MS" panose="030F0702030302020204" pitchFamily="66" charset="0"/>
              </a:rPr>
              <a:t>students understand how all three Abrahamic faiths play a role in </a:t>
            </a:r>
            <a:r>
              <a:rPr lang="en-GB" sz="600" b="1" dirty="0">
                <a:latin typeface="Comic Sans MS" panose="030F0702030302020204" pitchFamily="66" charset="0"/>
              </a:rPr>
              <a:t>the big narratives </a:t>
            </a:r>
            <a:r>
              <a:rPr lang="en-GB" sz="600" dirty="0">
                <a:latin typeface="Comic Sans MS" panose="030F0702030302020204" pitchFamily="66" charset="0"/>
              </a:rPr>
              <a:t>that human beings use to aim to make sense of faith and the world in which we live. Students are able to understand how the revelation of the Quran made the Prophet Muhammad (PBUH) the seal of the prophets responsible for God’s final revelation to humanity. </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The 5 Pillars of Islam and the Qur’an </a:t>
            </a:r>
            <a:r>
              <a:rPr lang="en-GB" sz="600" dirty="0">
                <a:latin typeface="Comic Sans MS" panose="030F0702030302020204" pitchFamily="66" charset="0"/>
              </a:rPr>
              <a:t>students explore the micro narrative within the big narrative of the Abrahamic faith in particular we consider the story of the Prophet Ibrahim and how this narrative has influenced the practices of hajj pilgrimage. </a:t>
            </a:r>
          </a:p>
          <a:p>
            <a:pPr marL="285750" indent="-285750">
              <a:lnSpc>
                <a:spcPct val="150000"/>
              </a:lnSpc>
              <a:buFont typeface="Arial" panose="020B0604020202020204" pitchFamily="34" charset="0"/>
              <a:buChar char="•"/>
            </a:pPr>
            <a:r>
              <a:rPr lang="en-GB" sz="600" u="sng" dirty="0">
                <a:latin typeface="Comic Sans MS" panose="030F0702030302020204" pitchFamily="66" charset="0"/>
              </a:rPr>
              <a:t>Covenant </a:t>
            </a:r>
            <a:r>
              <a:rPr lang="en-GB" sz="600" dirty="0">
                <a:latin typeface="Comic Sans MS" panose="030F0702030302020204" pitchFamily="66" charset="0"/>
              </a:rPr>
              <a:t>builds upon </a:t>
            </a:r>
            <a:r>
              <a:rPr lang="en-GB" sz="600" b="1" dirty="0">
                <a:latin typeface="Comic Sans MS" panose="030F0702030302020204" pitchFamily="66" charset="0"/>
              </a:rPr>
              <a:t>big narratives </a:t>
            </a:r>
            <a:r>
              <a:rPr lang="en-GB" sz="600" dirty="0">
                <a:latin typeface="Comic Sans MS" panose="030F0702030302020204" pitchFamily="66" charset="0"/>
              </a:rPr>
              <a:t>as students walk through the whole Bible to discover how God hold’s true to promises. Beginning with the first Covenant between God and Adam and ending with the New and everlasting covenant of Jesus and how the Eucharist continues to be it’s symbolic representation . </a:t>
            </a:r>
            <a:endParaRPr lang="en-GB" sz="600" b="1" u="sng" dirty="0">
              <a:latin typeface="Comic Sans MS" panose="030F0702030302020204" pitchFamily="66" charset="0"/>
            </a:endParaRPr>
          </a:p>
          <a:p>
            <a:pPr marL="285750" indent="-285750">
              <a:lnSpc>
                <a:spcPct val="150000"/>
              </a:lnSpc>
              <a:buFont typeface="Arial" panose="020B0604020202020204" pitchFamily="34" charset="0"/>
              <a:buChar char="•"/>
            </a:pPr>
            <a:endParaRPr lang="en-GB" sz="800" u="sng" dirty="0">
              <a:latin typeface="Comic Sans MS" panose="030F0702030302020204" pitchFamily="66" charset="0"/>
            </a:endParaRPr>
          </a:p>
        </p:txBody>
      </p:sp>
      <p:sp>
        <p:nvSpPr>
          <p:cNvPr id="13" name="Rectangle: Rounded Corners 12">
            <a:extLst>
              <a:ext uri="{FF2B5EF4-FFF2-40B4-BE49-F238E27FC236}">
                <a16:creationId xmlns:a16="http://schemas.microsoft.com/office/drawing/2014/main" id="{273901C9-E7B0-40D6-870C-763A549ECAF9}"/>
              </a:ext>
            </a:extLst>
          </p:cNvPr>
          <p:cNvSpPr/>
          <p:nvPr/>
        </p:nvSpPr>
        <p:spPr>
          <a:xfrm>
            <a:off x="2519570" y="795128"/>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100" b="1" dirty="0">
                <a:latin typeface="Comic Sans MS" panose="030F0702030302020204" pitchFamily="66" charset="0"/>
              </a:rPr>
              <a:t>Year 8</a:t>
            </a:r>
          </a:p>
          <a:p>
            <a:pPr marL="171450" indent="-171450">
              <a:lnSpc>
                <a:spcPct val="150000"/>
              </a:lnSpc>
              <a:buFont typeface="Arial" panose="020B0604020202020204" pitchFamily="34" charset="0"/>
              <a:buChar char="•"/>
            </a:pPr>
            <a:r>
              <a:rPr lang="en-GB" sz="900" dirty="0">
                <a:latin typeface="Comic Sans MS" panose="030F0702030302020204" pitchFamily="66" charset="0"/>
              </a:rPr>
              <a:t>In </a:t>
            </a:r>
            <a:r>
              <a:rPr lang="en-GB" sz="900" u="sng" dirty="0">
                <a:latin typeface="Comic Sans MS" panose="030F0702030302020204" pitchFamily="66" charset="0"/>
              </a:rPr>
              <a:t>The Bible </a:t>
            </a:r>
            <a:r>
              <a:rPr lang="en-GB" sz="900" dirty="0">
                <a:latin typeface="Comic Sans MS" panose="030F0702030302020204" pitchFamily="66" charset="0"/>
              </a:rPr>
              <a:t>students explore the </a:t>
            </a:r>
            <a:r>
              <a:rPr lang="en-GB" sz="900" b="1" dirty="0">
                <a:latin typeface="Comic Sans MS" panose="030F0702030302020204" pitchFamily="66" charset="0"/>
              </a:rPr>
              <a:t>big narratives </a:t>
            </a:r>
            <a:r>
              <a:rPr lang="en-GB" sz="900" dirty="0">
                <a:latin typeface="Comic Sans MS" panose="030F0702030302020204" pitchFamily="66" charset="0"/>
              </a:rPr>
              <a:t>within the Bible by the end of this unit students are able to explain the difference between the Old and New Testament. Most able students are able to explain the interplay between them.</a:t>
            </a:r>
          </a:p>
          <a:p>
            <a:pPr marL="171450" indent="-171450">
              <a:lnSpc>
                <a:spcPct val="150000"/>
              </a:lnSpc>
              <a:buFont typeface="Arial" panose="020B0604020202020204" pitchFamily="34" charset="0"/>
              <a:buChar char="•"/>
            </a:pPr>
            <a:r>
              <a:rPr lang="en-GB" sz="900" dirty="0">
                <a:latin typeface="Comic Sans MS" panose="030F0702030302020204" pitchFamily="66" charset="0"/>
              </a:rPr>
              <a:t> </a:t>
            </a:r>
            <a:r>
              <a:rPr lang="en-GB" sz="900" u="sng" dirty="0">
                <a:latin typeface="Comic Sans MS" panose="030F0702030302020204" pitchFamily="66" charset="0"/>
              </a:rPr>
              <a:t>The Eucharist </a:t>
            </a:r>
            <a:r>
              <a:rPr lang="en-GB" sz="900" dirty="0">
                <a:latin typeface="Comic Sans MS" panose="030F0702030302020204" pitchFamily="66" charset="0"/>
              </a:rPr>
              <a:t>facilitates the study of big narratives as students read the Old Testament story of the Passover, this knowledge supports students to have a deeper understanding of the story of the Last Supper in the Gospel and how Jesus is often referred to as the Lamb of God.</a:t>
            </a:r>
          </a:p>
          <a:p>
            <a:pPr>
              <a:lnSpc>
                <a:spcPct val="150000"/>
              </a:lnSpc>
            </a:pPr>
            <a:r>
              <a:rPr lang="en-GB" sz="900" dirty="0">
                <a:latin typeface="Comic Sans MS" panose="030F0702030302020204" pitchFamily="66" charset="0"/>
              </a:rPr>
              <a:t> </a:t>
            </a:r>
            <a:endParaRPr lang="en-GB" sz="900" u="sng" dirty="0">
              <a:latin typeface="Comic Sans MS" panose="030F0702030302020204" pitchFamily="66" charset="0"/>
            </a:endParaRPr>
          </a:p>
        </p:txBody>
      </p:sp>
      <p:sp>
        <p:nvSpPr>
          <p:cNvPr id="15" name="Rectangle: Rounded Corners 14">
            <a:extLst>
              <a:ext uri="{FF2B5EF4-FFF2-40B4-BE49-F238E27FC236}">
                <a16:creationId xmlns:a16="http://schemas.microsoft.com/office/drawing/2014/main" id="{875555C6-9767-4FC9-93E4-D164146CD2F4}"/>
              </a:ext>
            </a:extLst>
          </p:cNvPr>
          <p:cNvSpPr/>
          <p:nvPr/>
        </p:nvSpPr>
        <p:spPr>
          <a:xfrm>
            <a:off x="4923183"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100" b="1" dirty="0">
                <a:latin typeface="Comic Sans MS" panose="030F0702030302020204" pitchFamily="66" charset="0"/>
              </a:rPr>
              <a:t>Year 9</a:t>
            </a:r>
          </a:p>
          <a:p>
            <a:pPr marL="285750" indent="-285750">
              <a:lnSpc>
                <a:spcPct val="150000"/>
              </a:lnSpc>
              <a:buFont typeface="Arial" panose="020B0604020202020204" pitchFamily="34" charset="0"/>
              <a:buChar char="•"/>
            </a:pPr>
            <a:r>
              <a:rPr lang="en-GB" sz="900" dirty="0">
                <a:latin typeface="Comic Sans MS" panose="030F0702030302020204" pitchFamily="66" charset="0"/>
              </a:rPr>
              <a:t>Both of St Mark’s </a:t>
            </a:r>
            <a:r>
              <a:rPr lang="en-GB" sz="900" u="sng" dirty="0">
                <a:latin typeface="Comic Sans MS" panose="030F0702030302020204" pitchFamily="66" charset="0"/>
              </a:rPr>
              <a:t>Gospel: Early Ministry </a:t>
            </a:r>
            <a:r>
              <a:rPr lang="en-GB" sz="900" dirty="0">
                <a:latin typeface="Comic Sans MS" panose="030F0702030302020204" pitchFamily="66" charset="0"/>
              </a:rPr>
              <a:t>and </a:t>
            </a:r>
            <a:r>
              <a:rPr lang="en-GB" sz="900" u="sng" dirty="0">
                <a:latin typeface="Comic Sans MS" panose="030F0702030302020204" pitchFamily="66" charset="0"/>
              </a:rPr>
              <a:t>Later Ministry </a:t>
            </a:r>
            <a:r>
              <a:rPr lang="en-GB" sz="900" dirty="0">
                <a:latin typeface="Comic Sans MS" panose="030F0702030302020204" pitchFamily="66" charset="0"/>
              </a:rPr>
              <a:t>facilitates the study of </a:t>
            </a:r>
            <a:r>
              <a:rPr lang="en-GB" sz="900" b="1" dirty="0">
                <a:latin typeface="Comic Sans MS" panose="030F0702030302020204" pitchFamily="66" charset="0"/>
              </a:rPr>
              <a:t>big narratives, </a:t>
            </a:r>
            <a:r>
              <a:rPr lang="en-GB" sz="900" dirty="0">
                <a:latin typeface="Comic Sans MS" panose="030F0702030302020204" pitchFamily="66" charset="0"/>
              </a:rPr>
              <a:t>students build on their knowledge of the Bible in Year 8 to gain a greater understanding of the interplay between the Old and New Testament with a particular focus on the Christian belief that Jesus came to fulfil the Old Testament prophecies which act as proof of Jesus’ divine nature. </a:t>
            </a:r>
          </a:p>
          <a:p>
            <a:pPr marL="285750" indent="-285750">
              <a:lnSpc>
                <a:spcPct val="150000"/>
              </a:lnSpc>
              <a:buFont typeface="Arial" panose="020B0604020202020204" pitchFamily="34" charset="0"/>
              <a:buChar char="•"/>
            </a:pPr>
            <a:r>
              <a:rPr lang="en-GB" sz="900" dirty="0">
                <a:latin typeface="Comic Sans MS" panose="030F0702030302020204" pitchFamily="66" charset="0"/>
              </a:rPr>
              <a:t>The topic ‘What is a Religion?’ facilitates the study of </a:t>
            </a:r>
            <a:r>
              <a:rPr lang="en-GB" sz="900" b="1" dirty="0">
                <a:latin typeface="Comic Sans MS" panose="030F0702030302020204" pitchFamily="66" charset="0"/>
              </a:rPr>
              <a:t>big narratives </a:t>
            </a:r>
            <a:r>
              <a:rPr lang="en-GB" sz="900" dirty="0">
                <a:latin typeface="Comic Sans MS" panose="030F0702030302020204" pitchFamily="66" charset="0"/>
              </a:rPr>
              <a:t>as students research </a:t>
            </a:r>
            <a:r>
              <a:rPr lang="en-GB" sz="900" dirty="0" err="1">
                <a:latin typeface="Comic Sans MS" panose="030F0702030302020204" pitchFamily="66" charset="0"/>
              </a:rPr>
              <a:t>Ninian</a:t>
            </a:r>
            <a:r>
              <a:rPr lang="en-GB" sz="900" dirty="0">
                <a:latin typeface="Comic Sans MS" panose="030F0702030302020204" pitchFamily="66" charset="0"/>
              </a:rPr>
              <a:t> Smart’s 7 dimensions of religion the second of these is ‘ Narrative and mythic’ students research examples of scripture and Holy Books to find stories that hold meaning. </a:t>
            </a:r>
            <a:endParaRPr lang="en-GB" sz="900" b="1" dirty="0">
              <a:latin typeface="Comic Sans MS" panose="030F0702030302020204" pitchFamily="66" charset="0"/>
            </a:endParaRPr>
          </a:p>
          <a:p>
            <a:pPr algn="ctr">
              <a:lnSpc>
                <a:spcPct val="150000"/>
              </a:lnSpc>
            </a:pPr>
            <a:endParaRPr lang="en-GB" sz="1400" b="1" dirty="0">
              <a:latin typeface="Comic Sans MS" panose="030F0702030302020204" pitchFamily="66" charset="0"/>
            </a:endParaRPr>
          </a:p>
          <a:p>
            <a:pPr>
              <a:lnSpc>
                <a:spcPct val="150000"/>
              </a:lnSpc>
            </a:pPr>
            <a:endParaRPr lang="en-GB" sz="800" dirty="0">
              <a:latin typeface="Comic Sans MS" panose="030F0702030302020204" pitchFamily="66" charset="0"/>
            </a:endParaRPr>
          </a:p>
        </p:txBody>
      </p:sp>
      <p:sp>
        <p:nvSpPr>
          <p:cNvPr id="18" name="Rectangle: Rounded Corners 17">
            <a:extLst>
              <a:ext uri="{FF2B5EF4-FFF2-40B4-BE49-F238E27FC236}">
                <a16:creationId xmlns:a16="http://schemas.microsoft.com/office/drawing/2014/main" id="{62DAE80B-97EF-4601-8FB6-53DA481A734D}"/>
              </a:ext>
            </a:extLst>
          </p:cNvPr>
          <p:cNvSpPr/>
          <p:nvPr/>
        </p:nvSpPr>
        <p:spPr>
          <a:xfrm>
            <a:off x="7323483" y="795125"/>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600" b="1" dirty="0">
                <a:latin typeface="Comic Sans MS" panose="030F0702030302020204" pitchFamily="66" charset="0"/>
              </a:rPr>
              <a:t>Year 10</a:t>
            </a:r>
          </a:p>
          <a:p>
            <a:pPr marL="171450" indent="-1714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Islamic Beliefs </a:t>
            </a:r>
            <a:r>
              <a:rPr lang="en-GB" sz="600" dirty="0">
                <a:latin typeface="Comic Sans MS" panose="030F0702030302020204" pitchFamily="66" charset="0"/>
              </a:rPr>
              <a:t>students explore </a:t>
            </a:r>
            <a:r>
              <a:rPr lang="en-GB" sz="600" b="1" dirty="0">
                <a:latin typeface="Comic Sans MS" panose="030F0702030302020204" pitchFamily="66" charset="0"/>
              </a:rPr>
              <a:t>big narratives </a:t>
            </a:r>
            <a:r>
              <a:rPr lang="en-GB" sz="600" dirty="0">
                <a:latin typeface="Comic Sans MS" panose="030F0702030302020204" pitchFamily="66" charset="0"/>
              </a:rPr>
              <a:t>through the exploration of the article of faith </a:t>
            </a:r>
            <a:r>
              <a:rPr lang="en-GB" sz="600" dirty="0" err="1">
                <a:latin typeface="Comic Sans MS" panose="030F0702030302020204" pitchFamily="66" charset="0"/>
              </a:rPr>
              <a:t>Risalah</a:t>
            </a:r>
            <a:r>
              <a:rPr lang="en-GB" sz="600" dirty="0">
                <a:latin typeface="Comic Sans MS" panose="030F0702030302020204" pitchFamily="66" charset="0"/>
              </a:rPr>
              <a:t> ( Prophethood) starting with the first man and prophet Adam, before moving on to study Musa (Moses) and other prophets such as Ibrahim (Abraham) , Isa (Jesus) the Prophet Muhammad ( PBUH ) students are encouraged to think back to the topic of covenant studied in year 7 and make parallels between Christian and Muslim prophets. Muslims recognise Muhammad as’ the seal of the prophets’ as his revelation of the Qur’an is the final revelation to humanity. Most able students can conclude that for Christians the final covenant was the new and everlasting covenant, Jesus .The symbol of which is the Eucharist. </a:t>
            </a:r>
          </a:p>
          <a:p>
            <a:pPr marL="171450" indent="-171450">
              <a:lnSpc>
                <a:spcPct val="150000"/>
              </a:lnSpc>
              <a:buFont typeface="Arial" panose="020B0604020202020204" pitchFamily="34" charset="0"/>
              <a:buChar char="•"/>
            </a:pPr>
            <a:r>
              <a:rPr lang="en-GB" sz="600" dirty="0">
                <a:latin typeface="Comic Sans MS" panose="030F0702030302020204" pitchFamily="66" charset="0"/>
              </a:rPr>
              <a:t>Within </a:t>
            </a:r>
            <a:r>
              <a:rPr lang="en-GB" sz="600" u="sng" dirty="0">
                <a:latin typeface="Comic Sans MS" panose="030F0702030302020204" pitchFamily="66" charset="0"/>
              </a:rPr>
              <a:t>Islamic Practices</a:t>
            </a:r>
            <a:r>
              <a:rPr lang="en-GB" sz="600" dirty="0">
                <a:latin typeface="Comic Sans MS" panose="030F0702030302020204" pitchFamily="66" charset="0"/>
              </a:rPr>
              <a:t> students </a:t>
            </a:r>
            <a:r>
              <a:rPr lang="en-GB" sz="600" u="sng" dirty="0">
                <a:latin typeface="Comic Sans MS" panose="030F0702030302020204" pitchFamily="66" charset="0"/>
              </a:rPr>
              <a:t> </a:t>
            </a:r>
            <a:r>
              <a:rPr lang="en-GB" sz="600" dirty="0">
                <a:latin typeface="Comic Sans MS" panose="030F0702030302020204" pitchFamily="66" charset="0"/>
              </a:rPr>
              <a:t>focus on </a:t>
            </a:r>
            <a:r>
              <a:rPr lang="en-GB" sz="600" b="1" dirty="0">
                <a:latin typeface="Comic Sans MS" panose="030F0702030302020204" pitchFamily="66" charset="0"/>
              </a:rPr>
              <a:t>big narratives </a:t>
            </a:r>
            <a:r>
              <a:rPr lang="en-GB" sz="600" dirty="0">
                <a:latin typeface="Comic Sans MS" panose="030F0702030302020204" pitchFamily="66" charset="0"/>
              </a:rPr>
              <a:t>as they recall the story of Prophet Ibrahim and its re-enactment during the hajj pilgrimage (studied in year 7) and consider how this narrative influences Muslims today.</a:t>
            </a:r>
          </a:p>
          <a:p>
            <a:pPr marL="171450" indent="-1714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Christian Beliefs (1) </a:t>
            </a:r>
            <a:r>
              <a:rPr lang="en-GB" sz="600" dirty="0">
                <a:latin typeface="Comic Sans MS" panose="030F0702030302020204" pitchFamily="66" charset="0"/>
              </a:rPr>
              <a:t>students consider the </a:t>
            </a:r>
            <a:r>
              <a:rPr lang="en-GB" sz="600" b="1" dirty="0">
                <a:latin typeface="Comic Sans MS" panose="030F0702030302020204" pitchFamily="66" charset="0"/>
              </a:rPr>
              <a:t>big narratives </a:t>
            </a:r>
            <a:r>
              <a:rPr lang="en-GB" sz="600" dirty="0">
                <a:latin typeface="Comic Sans MS" panose="030F0702030302020204" pitchFamily="66" charset="0"/>
              </a:rPr>
              <a:t>within the bible to explore how the three people of the trinity eternally co – exist. They also consider the end of all big narratives with regards to the last judgement and the end times. </a:t>
            </a:r>
          </a:p>
          <a:p>
            <a:pPr marL="171450" indent="-171450">
              <a:lnSpc>
                <a:spcPct val="150000"/>
              </a:lnSpc>
              <a:buFont typeface="Arial" panose="020B0604020202020204" pitchFamily="34" charset="0"/>
              <a:buChar char="•"/>
            </a:pPr>
            <a:r>
              <a:rPr lang="en-GB" sz="600" u="sng" dirty="0">
                <a:latin typeface="Comic Sans MS" panose="030F0702030302020204" pitchFamily="66" charset="0"/>
              </a:rPr>
              <a:t>Christian Practices (1)  </a:t>
            </a:r>
            <a:r>
              <a:rPr lang="en-GB" sz="600" dirty="0">
                <a:latin typeface="Comic Sans MS" panose="030F0702030302020204" pitchFamily="66" charset="0"/>
              </a:rPr>
              <a:t>revisits the </a:t>
            </a:r>
            <a:r>
              <a:rPr lang="en-GB" sz="600" b="1" dirty="0">
                <a:latin typeface="Comic Sans MS" panose="030F0702030302020204" pitchFamily="66" charset="0"/>
              </a:rPr>
              <a:t>big narratives </a:t>
            </a:r>
            <a:r>
              <a:rPr lang="en-GB" sz="600" dirty="0">
                <a:latin typeface="Comic Sans MS" panose="030F0702030302020204" pitchFamily="66" charset="0"/>
              </a:rPr>
              <a:t>within the Bible in particular the stories that affirm the celebration of the Eucharist. Many Christians believe that The Eucharist is the symbolic representation of the final covenant between God and humanity: Jesus. It is for this reason that Roman Catholics and Orthodox Christians believe in the doctrine of transubstantiation: that Jesus is truly present in the consecrated bread and wine. </a:t>
            </a:r>
            <a:endParaRPr lang="en-GB" sz="600" b="1" dirty="0">
              <a:latin typeface="Comic Sans MS" panose="030F0702030302020204" pitchFamily="66" charset="0"/>
            </a:endParaRPr>
          </a:p>
          <a:p>
            <a:pPr algn="ctr"/>
            <a:endParaRPr lang="en-GB" sz="600" dirty="0">
              <a:latin typeface="Comic Sans MS" panose="030F0702030302020204" pitchFamily="66" charset="0"/>
            </a:endParaRPr>
          </a:p>
          <a:p>
            <a:pPr marL="285750" indent="-285750" algn="ctr">
              <a:buFont typeface="Arial" panose="020B0604020202020204" pitchFamily="34" charset="0"/>
              <a:buChar char="•"/>
            </a:pPr>
            <a:endParaRPr lang="en-GB" dirty="0">
              <a:latin typeface="Comic Sans MS" panose="030F0702030302020204" pitchFamily="66" charset="0"/>
            </a:endParaRPr>
          </a:p>
        </p:txBody>
      </p:sp>
      <p:sp>
        <p:nvSpPr>
          <p:cNvPr id="19" name="Rectangle: Rounded Corners 18">
            <a:extLst>
              <a:ext uri="{FF2B5EF4-FFF2-40B4-BE49-F238E27FC236}">
                <a16:creationId xmlns:a16="http://schemas.microsoft.com/office/drawing/2014/main" id="{61350E0C-D948-48F9-9B73-22AEB33BF2F0}"/>
              </a:ext>
            </a:extLst>
          </p:cNvPr>
          <p:cNvSpPr/>
          <p:nvPr/>
        </p:nvSpPr>
        <p:spPr>
          <a:xfrm>
            <a:off x="9785074" y="795126"/>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300" b="1" dirty="0">
                <a:latin typeface="Comic Sans MS" panose="030F0702030302020204" pitchFamily="66" charset="0"/>
              </a:rPr>
              <a:t>Year 11</a:t>
            </a:r>
          </a:p>
          <a:p>
            <a:pPr>
              <a:lnSpc>
                <a:spcPct val="150000"/>
              </a:lnSpc>
            </a:pPr>
            <a:r>
              <a:rPr lang="en-GB" sz="1300" dirty="0">
                <a:latin typeface="Comic Sans MS" panose="030F0702030302020204" pitchFamily="66" charset="0"/>
              </a:rPr>
              <a:t>In </a:t>
            </a:r>
            <a:r>
              <a:rPr lang="en-GB" sz="1300" u="sng" dirty="0">
                <a:latin typeface="Comic Sans MS" panose="030F0702030302020204" pitchFamily="66" charset="0"/>
              </a:rPr>
              <a:t>Theme C: the existence of God and revelation </a:t>
            </a:r>
            <a:r>
              <a:rPr lang="en-GB" sz="1300" dirty="0">
                <a:latin typeface="Comic Sans MS" panose="030F0702030302020204" pitchFamily="66" charset="0"/>
              </a:rPr>
              <a:t>students investigate </a:t>
            </a:r>
            <a:r>
              <a:rPr lang="en-GB" sz="1300" b="1" dirty="0">
                <a:latin typeface="Comic Sans MS" panose="030F0702030302020204" pitchFamily="66" charset="0"/>
              </a:rPr>
              <a:t>big narratives</a:t>
            </a:r>
            <a:r>
              <a:rPr lang="en-GB" sz="1300" dirty="0">
                <a:latin typeface="Comic Sans MS" panose="030F0702030302020204" pitchFamily="66" charset="0"/>
              </a:rPr>
              <a:t> through careful consideration of the Bible. They gain an understanding of the Christian belief of the Bible as the word of God and how this differs in reference to the Old and New Testament. For Christians the Gospels are uniquely the word of God as they  are the literal words of God incarnate.  </a:t>
            </a:r>
            <a:endParaRPr lang="en-GB" sz="1300" b="1" u="sng" dirty="0">
              <a:latin typeface="Comic Sans MS" panose="030F0702030302020204" pitchFamily="66" charset="0"/>
            </a:endParaRPr>
          </a:p>
        </p:txBody>
      </p:sp>
      <p:sp>
        <p:nvSpPr>
          <p:cNvPr id="20" name="TextBox 19">
            <a:extLst>
              <a:ext uri="{FF2B5EF4-FFF2-40B4-BE49-F238E27FC236}">
                <a16:creationId xmlns:a16="http://schemas.microsoft.com/office/drawing/2014/main" id="{A520ED01-411A-464E-BB57-4CE46716ED5F}"/>
              </a:ext>
            </a:extLst>
          </p:cNvPr>
          <p:cNvSpPr txBox="1"/>
          <p:nvPr/>
        </p:nvSpPr>
        <p:spPr>
          <a:xfrm>
            <a:off x="119270" y="127591"/>
            <a:ext cx="3176823" cy="230832"/>
          </a:xfrm>
          <a:prstGeom prst="rect">
            <a:avLst/>
          </a:prstGeom>
          <a:noFill/>
        </p:spPr>
        <p:txBody>
          <a:bodyPr wrap="square" rtlCol="0">
            <a:spAutoFit/>
          </a:bodyPr>
          <a:lstStyle/>
          <a:p>
            <a:r>
              <a:rPr lang="en-GB" sz="900" dirty="0">
                <a:latin typeface="Comic Sans MS" panose="030F0702030302020204" pitchFamily="66" charset="0"/>
              </a:rPr>
              <a:t>Underlined : titles of schemes of work  </a:t>
            </a:r>
          </a:p>
        </p:txBody>
      </p:sp>
    </p:spTree>
    <p:extLst>
      <p:ext uri="{BB962C8B-B14F-4D97-AF65-F5344CB8AC3E}">
        <p14:creationId xmlns:p14="http://schemas.microsoft.com/office/powerpoint/2010/main" val="157875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0" y="235985"/>
            <a:ext cx="11860696" cy="413371"/>
          </a:xfrm>
        </p:spPr>
        <p:txBody>
          <a:bodyPr>
            <a:normAutofit fontScale="62500" lnSpcReduction="20000"/>
          </a:bodyPr>
          <a:lstStyle/>
          <a:p>
            <a:r>
              <a:rPr lang="en-GB" dirty="0">
                <a:latin typeface="Comic Sans MS" panose="030F0702030302020204" pitchFamily="66" charset="0"/>
              </a:rPr>
              <a:t> An example of how the concept of </a:t>
            </a:r>
            <a:r>
              <a:rPr lang="en-GB" b="1" i="1" dirty="0">
                <a:latin typeface="Comic Sans MS" panose="030F0702030302020204" pitchFamily="66" charset="0"/>
              </a:rPr>
              <a:t>Covenant and how it links to Eucharist  </a:t>
            </a:r>
            <a:r>
              <a:rPr lang="en-GB" dirty="0">
                <a:latin typeface="Comic Sans MS" panose="030F0702030302020204" pitchFamily="66" charset="0"/>
              </a:rPr>
              <a:t>build upon throughout student’s time at St Marks: </a:t>
            </a:r>
          </a:p>
        </p:txBody>
      </p:sp>
      <p:sp>
        <p:nvSpPr>
          <p:cNvPr id="8" name="Rectangle: Rounded Corners 7">
            <a:extLst>
              <a:ext uri="{FF2B5EF4-FFF2-40B4-BE49-F238E27FC236}">
                <a16:creationId xmlns:a16="http://schemas.microsoft.com/office/drawing/2014/main" id="{BC926B93-AB14-4063-B72C-5DADE6743C9E}"/>
              </a:ext>
            </a:extLst>
          </p:cNvPr>
          <p:cNvSpPr/>
          <p:nvPr/>
        </p:nvSpPr>
        <p:spPr>
          <a:xfrm>
            <a:off x="138244" y="4088715"/>
            <a:ext cx="4611178" cy="25333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endParaRPr lang="en-GB" sz="1200" b="1" dirty="0">
              <a:latin typeface="Comic Sans MS" panose="030F0702030302020204" pitchFamily="66" charset="0"/>
            </a:endParaRPr>
          </a:p>
          <a:p>
            <a:pPr algn="ctr">
              <a:lnSpc>
                <a:spcPct val="150000"/>
              </a:lnSpc>
            </a:pPr>
            <a:r>
              <a:rPr lang="en-GB" sz="1200" b="1" dirty="0">
                <a:latin typeface="Comic Sans MS" panose="030F0702030302020204" pitchFamily="66" charset="0"/>
              </a:rPr>
              <a:t>Year 7</a:t>
            </a:r>
          </a:p>
          <a:p>
            <a:pPr>
              <a:lnSpc>
                <a:spcPct val="150000"/>
              </a:lnSpc>
            </a:pPr>
            <a:r>
              <a:rPr lang="en-GB" sz="1200" dirty="0">
                <a:latin typeface="Comic Sans MS" panose="030F0702030302020204" pitchFamily="66" charset="0"/>
              </a:rPr>
              <a:t>When studying</a:t>
            </a:r>
            <a:r>
              <a:rPr lang="en-GB" sz="1200" u="sng" dirty="0">
                <a:latin typeface="Comic Sans MS" panose="030F0702030302020204" pitchFamily="66" charset="0"/>
              </a:rPr>
              <a:t> Covenant </a:t>
            </a:r>
            <a:r>
              <a:rPr lang="en-GB" sz="1200" dirty="0">
                <a:latin typeface="Comic Sans MS" panose="030F0702030302020204" pitchFamily="66" charset="0"/>
              </a:rPr>
              <a:t>in Summer B students walk through the whole Bible to discover how God hold’s true to promises. Beginning with the first Covenant between God and Adam and ending with the New and everlasting covenant of Jesus, and how the Eucharist continues to be it’s symbolic representation . </a:t>
            </a:r>
          </a:p>
          <a:p>
            <a:pPr>
              <a:lnSpc>
                <a:spcPct val="150000"/>
              </a:lnSpc>
            </a:pPr>
            <a:endParaRPr lang="en-GB" sz="1400" dirty="0">
              <a:latin typeface="Comic Sans MS" panose="030F0702030302020204" pitchFamily="66" charset="0"/>
            </a:endParaRPr>
          </a:p>
          <a:p>
            <a:pPr>
              <a:lnSpc>
                <a:spcPct val="150000"/>
              </a:lnSpc>
            </a:pPr>
            <a:r>
              <a:rPr lang="en-GB" sz="1400" dirty="0">
                <a:latin typeface="Comic Sans MS" panose="030F0702030302020204" pitchFamily="66" charset="0"/>
              </a:rPr>
              <a:t>  </a:t>
            </a:r>
          </a:p>
        </p:txBody>
      </p:sp>
      <p:sp>
        <p:nvSpPr>
          <p:cNvPr id="10" name="Rectangle: Rounded Corners 9">
            <a:extLst>
              <a:ext uri="{FF2B5EF4-FFF2-40B4-BE49-F238E27FC236}">
                <a16:creationId xmlns:a16="http://schemas.microsoft.com/office/drawing/2014/main" id="{1028D600-9306-441D-B17A-2C71ABE01080}"/>
              </a:ext>
            </a:extLst>
          </p:cNvPr>
          <p:cNvSpPr/>
          <p:nvPr/>
        </p:nvSpPr>
        <p:spPr>
          <a:xfrm>
            <a:off x="5013485" y="2190019"/>
            <a:ext cx="4010677" cy="3797391"/>
          </a:xfrm>
          <a:prstGeom prst="roundRect">
            <a:avLst>
              <a:gd name="adj" fmla="val 23356"/>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endParaRPr lang="en-GB" sz="800" b="1"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a:p>
            <a:pPr algn="ctr">
              <a:lnSpc>
                <a:spcPct val="150000"/>
              </a:lnSpc>
            </a:pPr>
            <a:r>
              <a:rPr lang="en-GB" sz="1400" b="1" dirty="0">
                <a:latin typeface="Comic Sans MS" panose="030F0702030302020204" pitchFamily="66" charset="0"/>
              </a:rPr>
              <a:t>Year 8</a:t>
            </a:r>
          </a:p>
          <a:p>
            <a:pPr>
              <a:lnSpc>
                <a:spcPct val="150000"/>
              </a:lnSpc>
            </a:pPr>
            <a:r>
              <a:rPr lang="en-GB" sz="1400" dirty="0">
                <a:latin typeface="Comic Sans MS" panose="030F0702030302020204" pitchFamily="66" charset="0"/>
              </a:rPr>
              <a:t>When studying the </a:t>
            </a:r>
            <a:r>
              <a:rPr lang="en-GB" sz="1400" u="sng" dirty="0">
                <a:latin typeface="Comic Sans MS" panose="030F0702030302020204" pitchFamily="66" charset="0"/>
              </a:rPr>
              <a:t>Eucharist </a:t>
            </a:r>
            <a:r>
              <a:rPr lang="en-GB" sz="1400" dirty="0">
                <a:latin typeface="Comic Sans MS" panose="030F0702030302020204" pitchFamily="66" charset="0"/>
              </a:rPr>
              <a:t>in Spring A: Students revisit the belief of Jesus and the Eucharist being the New and everlasting covenant. students read the Old Testament story of the Passover, this knowledge supports students to have a deeper understanding of the story of the Last Supper in the Gospel and how Jesus is often referred to as the Lamb of God.</a:t>
            </a:r>
          </a:p>
          <a:p>
            <a:pPr>
              <a:lnSpc>
                <a:spcPct val="150000"/>
              </a:lnSpc>
            </a:pPr>
            <a:r>
              <a:rPr lang="en-GB" sz="1400" dirty="0">
                <a:latin typeface="Comic Sans MS" panose="030F0702030302020204" pitchFamily="66" charset="0"/>
              </a:rPr>
              <a:t> </a:t>
            </a:r>
          </a:p>
          <a:p>
            <a:pPr algn="ctr">
              <a:lnSpc>
                <a:spcPct val="150000"/>
              </a:lnSpc>
            </a:pPr>
            <a:endParaRPr lang="en-GB" sz="800" b="1" dirty="0">
              <a:latin typeface="Comic Sans MS" panose="030F0702030302020204" pitchFamily="66" charset="0"/>
            </a:endParaRPr>
          </a:p>
        </p:txBody>
      </p:sp>
      <p:sp>
        <p:nvSpPr>
          <p:cNvPr id="16" name="Rectangle: Rounded Corners 15">
            <a:extLst>
              <a:ext uri="{FF2B5EF4-FFF2-40B4-BE49-F238E27FC236}">
                <a16:creationId xmlns:a16="http://schemas.microsoft.com/office/drawing/2014/main" id="{BA26A57C-9371-4914-8724-4161350D813E}"/>
              </a:ext>
            </a:extLst>
          </p:cNvPr>
          <p:cNvSpPr/>
          <p:nvPr/>
        </p:nvSpPr>
        <p:spPr>
          <a:xfrm>
            <a:off x="9338826" y="571209"/>
            <a:ext cx="2853174" cy="541620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200" b="1" dirty="0">
              <a:latin typeface="Comic Sans MS" panose="030F0702030302020204" pitchFamily="66" charset="0"/>
            </a:endParaRPr>
          </a:p>
          <a:p>
            <a:pPr algn="ctr"/>
            <a:endParaRPr lang="en-GB" sz="1200" b="1" dirty="0">
              <a:latin typeface="Comic Sans MS" panose="030F0702030302020204" pitchFamily="66" charset="0"/>
            </a:endParaRPr>
          </a:p>
          <a:p>
            <a:pPr algn="ctr"/>
            <a:endParaRPr lang="en-GB" sz="1200" b="1" dirty="0">
              <a:latin typeface="Comic Sans MS" panose="030F0702030302020204" pitchFamily="66" charset="0"/>
            </a:endParaRPr>
          </a:p>
          <a:p>
            <a:pPr algn="ctr"/>
            <a:endParaRPr lang="en-GB" sz="1200" b="1" dirty="0">
              <a:latin typeface="Comic Sans MS" panose="030F0702030302020204" pitchFamily="66" charset="0"/>
            </a:endParaRPr>
          </a:p>
          <a:p>
            <a:pPr algn="ctr"/>
            <a:r>
              <a:rPr lang="en-GB" sz="1200" b="1" dirty="0">
                <a:latin typeface="Comic Sans MS" panose="030F0702030302020204" pitchFamily="66" charset="0"/>
              </a:rPr>
              <a:t>Y</a:t>
            </a:r>
          </a:p>
          <a:p>
            <a:pPr algn="ctr"/>
            <a:endParaRPr lang="en-GB" sz="1200" b="1" dirty="0">
              <a:latin typeface="Comic Sans MS" panose="030F0702030302020204" pitchFamily="66" charset="0"/>
            </a:endParaRPr>
          </a:p>
          <a:p>
            <a:pPr algn="ctr"/>
            <a:r>
              <a:rPr lang="en-GB" sz="1200" b="1" dirty="0">
                <a:latin typeface="Comic Sans MS" panose="030F0702030302020204" pitchFamily="66" charset="0"/>
              </a:rPr>
              <a:t>Year 10</a:t>
            </a:r>
          </a:p>
          <a:p>
            <a:pPr>
              <a:lnSpc>
                <a:spcPct val="150000"/>
              </a:lnSpc>
            </a:pPr>
            <a:r>
              <a:rPr lang="en-GB" sz="1200" dirty="0">
                <a:latin typeface="Comic Sans MS" panose="030F0702030302020204" pitchFamily="66" charset="0"/>
              </a:rPr>
              <a:t>Students build upon this knowledge in Summer A when they study </a:t>
            </a:r>
            <a:r>
              <a:rPr lang="en-GB" sz="1200" u="sng" dirty="0">
                <a:latin typeface="Comic Sans MS" panose="030F0702030302020204" pitchFamily="66" charset="0"/>
              </a:rPr>
              <a:t>Christian Practices (1) </a:t>
            </a:r>
            <a:r>
              <a:rPr lang="en-GB" sz="1200" dirty="0">
                <a:latin typeface="Comic Sans MS" panose="030F0702030302020204" pitchFamily="66" charset="0"/>
              </a:rPr>
              <a:t>students revisit the big narratives within the Bible in particular the stories that affirm the celebration of the Eucharist. Many Christians believe that The Eucharist is the symbolic representation of the final covenant between God and humanity: Jesus. It is for this reason that Roman Catholics and Orthodox Christians believe in the doctrine of transubstantiation: that Jesus is truly present in the consecrated bread and wine</a:t>
            </a:r>
            <a:r>
              <a:rPr lang="en-GB" sz="1400" dirty="0">
                <a:latin typeface="Comic Sans MS" panose="030F0702030302020204" pitchFamily="66" charset="0"/>
              </a:rPr>
              <a:t>. </a:t>
            </a:r>
          </a:p>
          <a:p>
            <a:pPr>
              <a:lnSpc>
                <a:spcPct val="150000"/>
              </a:lnSpc>
            </a:pPr>
            <a:endParaRPr lang="en-GB" sz="1400" u="sng" dirty="0">
              <a:latin typeface="Comic Sans MS" panose="030F0702030302020204" pitchFamily="66" charset="0"/>
            </a:endParaRPr>
          </a:p>
          <a:p>
            <a:pPr>
              <a:lnSpc>
                <a:spcPct val="150000"/>
              </a:lnSpc>
            </a:pPr>
            <a:endParaRPr lang="en-GB" sz="1400" b="1" dirty="0">
              <a:latin typeface="Comic Sans MS" panose="030F0702030302020204" pitchFamily="66" charset="0"/>
            </a:endParaRPr>
          </a:p>
          <a:p>
            <a:pPr>
              <a:lnSpc>
                <a:spcPct val="150000"/>
              </a:lnSpc>
            </a:pPr>
            <a:endParaRPr lang="en-GB" sz="1400" b="1" dirty="0">
              <a:latin typeface="Comic Sans MS" panose="030F0702030302020204" pitchFamily="66" charset="0"/>
            </a:endParaRPr>
          </a:p>
          <a:p>
            <a:pPr algn="ctr"/>
            <a:endParaRPr lang="en-GB" sz="800" b="1" dirty="0">
              <a:latin typeface="Comic Sans MS" panose="030F0702030302020204" pitchFamily="66" charset="0"/>
            </a:endParaRPr>
          </a:p>
          <a:p>
            <a:pPr algn="ctr"/>
            <a:endParaRPr lang="en-GB" sz="800" b="1" dirty="0">
              <a:latin typeface="Comic Sans MS" panose="030F0702030302020204" pitchFamily="66" charset="0"/>
            </a:endParaRPr>
          </a:p>
        </p:txBody>
      </p:sp>
      <p:pic>
        <p:nvPicPr>
          <p:cNvPr id="4" name="Picture 3">
            <a:extLst>
              <a:ext uri="{FF2B5EF4-FFF2-40B4-BE49-F238E27FC236}">
                <a16:creationId xmlns:a16="http://schemas.microsoft.com/office/drawing/2014/main" id="{D12FFA75-07A7-44F6-AF98-F1870A4A8DD2}"/>
              </a:ext>
            </a:extLst>
          </p:cNvPr>
          <p:cNvPicPr>
            <a:picLocks noChangeAspect="1"/>
          </p:cNvPicPr>
          <p:nvPr/>
        </p:nvPicPr>
        <p:blipFill>
          <a:blip r:embed="rId2"/>
          <a:stretch>
            <a:fillRect/>
          </a:stretch>
        </p:blipFill>
        <p:spPr>
          <a:xfrm>
            <a:off x="711836" y="1799212"/>
            <a:ext cx="3068892" cy="1940145"/>
          </a:xfrm>
          <a:prstGeom prst="rect">
            <a:avLst/>
          </a:prstGeom>
        </p:spPr>
      </p:pic>
      <p:pic>
        <p:nvPicPr>
          <p:cNvPr id="5" name="Picture 4">
            <a:extLst>
              <a:ext uri="{FF2B5EF4-FFF2-40B4-BE49-F238E27FC236}">
                <a16:creationId xmlns:a16="http://schemas.microsoft.com/office/drawing/2014/main" id="{8CCE6E14-4789-45A5-ADC5-C551A621B013}"/>
              </a:ext>
            </a:extLst>
          </p:cNvPr>
          <p:cNvPicPr>
            <a:picLocks noChangeAspect="1"/>
          </p:cNvPicPr>
          <p:nvPr/>
        </p:nvPicPr>
        <p:blipFill>
          <a:blip r:embed="rId3"/>
          <a:stretch>
            <a:fillRect/>
          </a:stretch>
        </p:blipFill>
        <p:spPr>
          <a:xfrm>
            <a:off x="4420993" y="649356"/>
            <a:ext cx="2221200" cy="1315985"/>
          </a:xfrm>
          <a:prstGeom prst="rect">
            <a:avLst/>
          </a:prstGeom>
        </p:spPr>
      </p:pic>
      <p:pic>
        <p:nvPicPr>
          <p:cNvPr id="6" name="Picture 5">
            <a:extLst>
              <a:ext uri="{FF2B5EF4-FFF2-40B4-BE49-F238E27FC236}">
                <a16:creationId xmlns:a16="http://schemas.microsoft.com/office/drawing/2014/main" id="{8243AAA0-99C0-48BD-9C6C-67276C90C200}"/>
              </a:ext>
            </a:extLst>
          </p:cNvPr>
          <p:cNvPicPr>
            <a:picLocks noChangeAspect="1"/>
          </p:cNvPicPr>
          <p:nvPr/>
        </p:nvPicPr>
        <p:blipFill>
          <a:blip r:embed="rId4"/>
          <a:stretch>
            <a:fillRect/>
          </a:stretch>
        </p:blipFill>
        <p:spPr>
          <a:xfrm>
            <a:off x="6914268" y="649355"/>
            <a:ext cx="1565127" cy="1315984"/>
          </a:xfrm>
          <a:prstGeom prst="rect">
            <a:avLst/>
          </a:prstGeom>
        </p:spPr>
      </p:pic>
      <p:sp>
        <p:nvSpPr>
          <p:cNvPr id="7" name="Arrow: Curved Down 6">
            <a:extLst>
              <a:ext uri="{FF2B5EF4-FFF2-40B4-BE49-F238E27FC236}">
                <a16:creationId xmlns:a16="http://schemas.microsoft.com/office/drawing/2014/main" id="{A80F2EED-8E36-4AF7-9876-861BE74092FD}"/>
              </a:ext>
            </a:extLst>
          </p:cNvPr>
          <p:cNvSpPr/>
          <p:nvPr/>
        </p:nvSpPr>
        <p:spPr>
          <a:xfrm>
            <a:off x="4044791" y="3414427"/>
            <a:ext cx="1195949" cy="674288"/>
          </a:xfrm>
          <a:prstGeom prst="curved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solidFill>
                <a:schemeClr val="tx1"/>
              </a:solidFill>
            </a:endParaRPr>
          </a:p>
        </p:txBody>
      </p:sp>
      <p:sp>
        <p:nvSpPr>
          <p:cNvPr id="9" name="Arrow: Curved Up 8">
            <a:extLst>
              <a:ext uri="{FF2B5EF4-FFF2-40B4-BE49-F238E27FC236}">
                <a16:creationId xmlns:a16="http://schemas.microsoft.com/office/drawing/2014/main" id="{EB96E4A4-7BFB-4CC7-ACAA-7670B2E0FCE3}"/>
              </a:ext>
            </a:extLst>
          </p:cNvPr>
          <p:cNvSpPr/>
          <p:nvPr/>
        </p:nvSpPr>
        <p:spPr>
          <a:xfrm>
            <a:off x="8001000" y="5715000"/>
            <a:ext cx="3162300" cy="907015"/>
          </a:xfrm>
          <a:prstGeom prst="curved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37061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77E125-516D-4D7E-B3E3-94225AD43D62}"/>
</file>

<file path=customXml/itemProps2.xml><?xml version="1.0" encoding="utf-8"?>
<ds:datastoreItem xmlns:ds="http://schemas.openxmlformats.org/officeDocument/2006/customXml" ds:itemID="{CC97BFC4-40F3-4700-842B-45CACD5DD14A}"/>
</file>

<file path=customXml/itemProps3.xml><?xml version="1.0" encoding="utf-8"?>
<ds:datastoreItem xmlns:ds="http://schemas.openxmlformats.org/officeDocument/2006/customXml" ds:itemID="{A49DC563-FDDB-4338-8EE5-4E504DF0E1F1}"/>
</file>

<file path=docProps/app.xml><?xml version="1.0" encoding="utf-8"?>
<Properties xmlns="http://schemas.openxmlformats.org/officeDocument/2006/extended-properties" xmlns:vt="http://schemas.openxmlformats.org/officeDocument/2006/docPropsVTypes">
  <TotalTime>444</TotalTime>
  <Words>1094</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Gavin (St Marks)</dc:creator>
  <cp:lastModifiedBy>Katherine Gavin (St Marks)</cp:lastModifiedBy>
  <cp:revision>48</cp:revision>
  <dcterms:created xsi:type="dcterms:W3CDTF">2022-06-24T11:33:34Z</dcterms:created>
  <dcterms:modified xsi:type="dcterms:W3CDTF">2022-06-25T19:19:21Z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0x01010060FA3C0C86B6F74BBA11D242FD2AEF83</vt:lpwstr>
  </property>
</Properties>
</file>