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EB0E0-5A12-47C2-9069-F50C0350B6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99E2C91-4434-4D4D-89BD-A902DB6C2A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2899CE1-0BEF-41B1-915B-EA2EAB739052}"/>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5" name="Footer Placeholder 4">
            <a:extLst>
              <a:ext uri="{FF2B5EF4-FFF2-40B4-BE49-F238E27FC236}">
                <a16:creationId xmlns:a16="http://schemas.microsoft.com/office/drawing/2014/main" id="{92311A3C-8335-41A1-9BA6-4C6915CCA3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92F88C-33BA-4E30-A821-85124B61B267}"/>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1505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D9947-F6AD-4E5B-90EA-FE5935B6CA1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6D2C9A-A77E-412C-ABCA-666F56E0269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297CCA-0BD8-4A60-AB11-B93951A42A53}"/>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5" name="Footer Placeholder 4">
            <a:extLst>
              <a:ext uri="{FF2B5EF4-FFF2-40B4-BE49-F238E27FC236}">
                <a16:creationId xmlns:a16="http://schemas.microsoft.com/office/drawing/2014/main" id="{2EC9EBAC-3CD1-427D-BD90-51BD7A0A2E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3833BD-E06C-4B11-AB7F-340484D62661}"/>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1474857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3DD099-FEE9-4062-A6AC-8FFA567121B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7E5CC26-46F1-4FDE-820F-326317850AD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F2A4C3-50C7-4E18-BD43-90576A557027}"/>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5" name="Footer Placeholder 4">
            <a:extLst>
              <a:ext uri="{FF2B5EF4-FFF2-40B4-BE49-F238E27FC236}">
                <a16:creationId xmlns:a16="http://schemas.microsoft.com/office/drawing/2014/main" id="{377DF5E9-B63D-4BFF-BECE-777194647F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FD52BC-0018-4BBF-B3CD-1F04E98A5BBE}"/>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95402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F9A8-4B67-474E-AA77-2ED01F337B2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A8B16D-CC73-415E-A0FB-D4CBB7187DB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EC25AA-0255-4C7D-B18F-0B242A629823}"/>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5" name="Footer Placeholder 4">
            <a:extLst>
              <a:ext uri="{FF2B5EF4-FFF2-40B4-BE49-F238E27FC236}">
                <a16:creationId xmlns:a16="http://schemas.microsoft.com/office/drawing/2014/main" id="{B7D88E88-5B61-495A-9741-3EB8352A22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4A9FEB-332D-431F-809A-1339AE970F3B}"/>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3804148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1C47B-ECA2-4458-9BA0-B170E3376B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F09F31D-BD50-4407-9BBD-786AEC5950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B51CC68-BF23-4CFD-B20F-490093EFC414}"/>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5" name="Footer Placeholder 4">
            <a:extLst>
              <a:ext uri="{FF2B5EF4-FFF2-40B4-BE49-F238E27FC236}">
                <a16:creationId xmlns:a16="http://schemas.microsoft.com/office/drawing/2014/main" id="{92FAF6BB-F995-49D4-9543-0B07435963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90F448-203C-4A4F-907E-F83549529445}"/>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2982990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B016D-3936-427E-AFBD-FA12B1AD24E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70AD720-A752-4607-AC51-B491B392FF3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AE20A6-D871-4971-8256-0146648D995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EC74EE8-CF77-444C-A987-27A6055CF866}"/>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6" name="Footer Placeholder 5">
            <a:extLst>
              <a:ext uri="{FF2B5EF4-FFF2-40B4-BE49-F238E27FC236}">
                <a16:creationId xmlns:a16="http://schemas.microsoft.com/office/drawing/2014/main" id="{C0FB1A4F-679B-4923-803C-5C276BBAEA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91BBBF-F0F6-4843-9F76-1151236B6B57}"/>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2030584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15FFB-CE9B-4B39-8C57-F68AC1B2161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0F27D6-199D-48C4-A688-081E02DEF5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61C2DA-4786-4F7E-882D-5982DA3DDF3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396DB42-5005-44C8-88E2-527376E4BE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53F92F0-7241-410D-AB4F-55FBF2622AC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40986A3-EAEF-4B74-9922-FEBBAB8A6E9F}"/>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8" name="Footer Placeholder 7">
            <a:extLst>
              <a:ext uri="{FF2B5EF4-FFF2-40B4-BE49-F238E27FC236}">
                <a16:creationId xmlns:a16="http://schemas.microsoft.com/office/drawing/2014/main" id="{004BB8B4-2F04-4C51-B896-7D9C1AA2E08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B32753A-A103-4297-AEE2-B4812F5FE160}"/>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694811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177C7-A7F0-4799-AD20-C68DD87E87E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15D5301-A9D9-4C47-B6F5-2A1705F00F1F}"/>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4" name="Footer Placeholder 3">
            <a:extLst>
              <a:ext uri="{FF2B5EF4-FFF2-40B4-BE49-F238E27FC236}">
                <a16:creationId xmlns:a16="http://schemas.microsoft.com/office/drawing/2014/main" id="{92116765-E6C7-42E0-AAD9-2E60E9B9804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CBF9531-F0D2-48C2-8B0B-8C9347AA9E10}"/>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2154581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0BAB44-E066-499E-B844-47E9D9C00CB9}"/>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3" name="Footer Placeholder 2">
            <a:extLst>
              <a:ext uri="{FF2B5EF4-FFF2-40B4-BE49-F238E27FC236}">
                <a16:creationId xmlns:a16="http://schemas.microsoft.com/office/drawing/2014/main" id="{DF1EA1AF-1C12-4A51-BE90-477B9CF294D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A12BA0B-EB61-4153-B3EB-186CD709F6AD}"/>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1293893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D35F8-9CAE-47AA-9604-F668EEE3BB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1359D07-C2F8-4FBA-A99B-FC1DF2CB9E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245A4D4-6569-4092-8612-08116F8366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8908E4A-B1E4-47B6-97F4-A9C8D7AB2424}"/>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6" name="Footer Placeholder 5">
            <a:extLst>
              <a:ext uri="{FF2B5EF4-FFF2-40B4-BE49-F238E27FC236}">
                <a16:creationId xmlns:a16="http://schemas.microsoft.com/office/drawing/2014/main" id="{9933A693-B342-4AA3-8563-6AB78A8AB7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C1436B-BE13-429A-A9D3-628C33ACA26F}"/>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2690814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214A2-3CD9-45AE-9B2C-B3E7068560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4CCEDA6-64AE-4D0C-88C3-14D6C75AB7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569A382-46A1-467C-B208-9A3C1346A3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674CBDD-0154-48BB-95C4-5DEAAE63FDED}"/>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6" name="Footer Placeholder 5">
            <a:extLst>
              <a:ext uri="{FF2B5EF4-FFF2-40B4-BE49-F238E27FC236}">
                <a16:creationId xmlns:a16="http://schemas.microsoft.com/office/drawing/2014/main" id="{DACE9885-6C47-4849-8F2D-C6E737A8E09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5717F8-E2A9-4962-B474-78C879A0515D}"/>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3568749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4500CA-32DC-472A-8E24-B8F415E956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C216E4-6F18-4F60-9068-2BB1A0EA46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37D127-D4C1-4B84-8380-8C5F22F3F0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09A51-FD5F-476E-9C12-40E00517A39A}" type="datetimeFigureOut">
              <a:rPr lang="en-GB" smtClean="0"/>
              <a:t>26/06/2022</a:t>
            </a:fld>
            <a:endParaRPr lang="en-GB"/>
          </a:p>
        </p:txBody>
      </p:sp>
      <p:sp>
        <p:nvSpPr>
          <p:cNvPr id="5" name="Footer Placeholder 4">
            <a:extLst>
              <a:ext uri="{FF2B5EF4-FFF2-40B4-BE49-F238E27FC236}">
                <a16:creationId xmlns:a16="http://schemas.microsoft.com/office/drawing/2014/main" id="{DED5A253-6762-41E0-9E38-2CC5C2D356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5F29FFD-07BE-4679-B6BF-6F75D6ADAB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592820-DFA8-4F1B-A4B8-0EF89C1DD832}" type="slidenum">
              <a:rPr lang="en-GB" smtClean="0"/>
              <a:t>‹#›</a:t>
            </a:fld>
            <a:endParaRPr lang="en-GB"/>
          </a:p>
        </p:txBody>
      </p:sp>
    </p:spTree>
    <p:extLst>
      <p:ext uri="{BB962C8B-B14F-4D97-AF65-F5344CB8AC3E}">
        <p14:creationId xmlns:p14="http://schemas.microsoft.com/office/powerpoint/2010/main" val="2240743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99FF">
            <a:alpha val="80000"/>
          </a:srgb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D1B8922-F602-4043-8F46-0BE9187FCE7F}"/>
              </a:ext>
            </a:extLst>
          </p:cNvPr>
          <p:cNvSpPr>
            <a:spLocks noGrp="1"/>
          </p:cNvSpPr>
          <p:nvPr>
            <p:ph type="subTitle" idx="1"/>
          </p:nvPr>
        </p:nvSpPr>
        <p:spPr>
          <a:xfrm>
            <a:off x="3670852" y="235985"/>
            <a:ext cx="4479234" cy="413371"/>
          </a:xfrm>
        </p:spPr>
        <p:txBody>
          <a:bodyPr>
            <a:normAutofit lnSpcReduction="10000"/>
          </a:bodyPr>
          <a:lstStyle/>
          <a:p>
            <a:r>
              <a:rPr lang="en-GB" dirty="0">
                <a:latin typeface="Comic Sans MS" panose="030F0702030302020204" pitchFamily="66" charset="0"/>
              </a:rPr>
              <a:t>God’s Love of Humanity</a:t>
            </a:r>
          </a:p>
        </p:txBody>
      </p:sp>
      <p:sp>
        <p:nvSpPr>
          <p:cNvPr id="4" name="Rectangle: Rounded Corners 3">
            <a:extLst>
              <a:ext uri="{FF2B5EF4-FFF2-40B4-BE49-F238E27FC236}">
                <a16:creationId xmlns:a16="http://schemas.microsoft.com/office/drawing/2014/main" id="{AD4581BF-E0B0-47AB-8A20-ACAF4895B35C}"/>
              </a:ext>
            </a:extLst>
          </p:cNvPr>
          <p:cNvSpPr/>
          <p:nvPr/>
        </p:nvSpPr>
        <p:spPr>
          <a:xfrm>
            <a:off x="119270" y="795130"/>
            <a:ext cx="2345634" cy="595022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r>
              <a:rPr lang="en-GB" sz="800" b="1" dirty="0">
                <a:latin typeface="Comic Sans MS" panose="030F0702030302020204" pitchFamily="66" charset="0"/>
              </a:rPr>
              <a:t>Year 7</a:t>
            </a:r>
          </a:p>
          <a:p>
            <a:pPr marL="171450" indent="-171450">
              <a:lnSpc>
                <a:spcPct val="150000"/>
              </a:lnSpc>
              <a:buFont typeface="Arial" panose="020B0604020202020204" pitchFamily="34" charset="0"/>
              <a:buChar char="•"/>
            </a:pPr>
            <a:r>
              <a:rPr lang="en-GB" sz="800" dirty="0">
                <a:latin typeface="Comic Sans MS" panose="030F0702030302020204" pitchFamily="66" charset="0"/>
              </a:rPr>
              <a:t>In </a:t>
            </a:r>
            <a:r>
              <a:rPr lang="en-GB" sz="800" u="sng" dirty="0">
                <a:latin typeface="Comic Sans MS" panose="030F0702030302020204" pitchFamily="66" charset="0"/>
              </a:rPr>
              <a:t>School Values Love Hope and Trust </a:t>
            </a:r>
            <a:r>
              <a:rPr lang="en-GB" sz="800" dirty="0">
                <a:latin typeface="Comic Sans MS" panose="030F0702030302020204" pitchFamily="66" charset="0"/>
              </a:rPr>
              <a:t>students learn the term agape and the expectation that Christians are expected to replicate </a:t>
            </a:r>
            <a:r>
              <a:rPr lang="en-GB" sz="800" b="1" dirty="0">
                <a:latin typeface="Comic Sans MS" panose="030F0702030302020204" pitchFamily="66" charset="0"/>
              </a:rPr>
              <a:t>God’s love for humanity. </a:t>
            </a:r>
          </a:p>
          <a:p>
            <a:pPr marL="171450" indent="-171450">
              <a:lnSpc>
                <a:spcPct val="150000"/>
              </a:lnSpc>
              <a:buFont typeface="Arial" panose="020B0604020202020204" pitchFamily="34" charset="0"/>
              <a:buChar char="•"/>
            </a:pPr>
            <a:r>
              <a:rPr lang="en-GB" sz="800" dirty="0">
                <a:latin typeface="Comic Sans MS" panose="030F0702030302020204" pitchFamily="66" charset="0"/>
              </a:rPr>
              <a:t>The </a:t>
            </a:r>
            <a:r>
              <a:rPr lang="en-GB" sz="800" u="sng" dirty="0">
                <a:latin typeface="Comic Sans MS" panose="030F0702030302020204" pitchFamily="66" charset="0"/>
              </a:rPr>
              <a:t>Person of Jesus </a:t>
            </a:r>
            <a:r>
              <a:rPr lang="en-GB" sz="800" dirty="0">
                <a:latin typeface="Comic Sans MS" panose="030F0702030302020204" pitchFamily="66" charset="0"/>
              </a:rPr>
              <a:t>students gain an understanding of </a:t>
            </a:r>
            <a:r>
              <a:rPr lang="en-GB" sz="800" b="1" dirty="0">
                <a:latin typeface="Comic Sans MS" panose="030F0702030302020204" pitchFamily="66" charset="0"/>
              </a:rPr>
              <a:t>God’s love of humanity </a:t>
            </a:r>
            <a:r>
              <a:rPr lang="en-GB" sz="800" dirty="0">
                <a:latin typeface="Comic Sans MS" panose="030F0702030302020204" pitchFamily="66" charset="0"/>
              </a:rPr>
              <a:t>through the miracle of the incarnation and sacrificial death of Jesus to establish the new and everlasting </a:t>
            </a:r>
            <a:r>
              <a:rPr lang="en-GB" sz="800" u="sng" dirty="0">
                <a:latin typeface="Comic Sans MS" panose="030F0702030302020204" pitchFamily="66" charset="0"/>
              </a:rPr>
              <a:t>covenant. </a:t>
            </a:r>
            <a:endParaRPr lang="en-GB" sz="800" b="1" u="sng" dirty="0">
              <a:latin typeface="Comic Sans MS" panose="030F0702030302020204" pitchFamily="66" charset="0"/>
            </a:endParaRPr>
          </a:p>
          <a:p>
            <a:pPr marL="171450" indent="-171450">
              <a:lnSpc>
                <a:spcPct val="150000"/>
              </a:lnSpc>
              <a:buFont typeface="Arial" panose="020B0604020202020204" pitchFamily="34" charset="0"/>
              <a:buChar char="•"/>
            </a:pPr>
            <a:r>
              <a:rPr lang="en-GB" sz="800" u="sng" dirty="0">
                <a:latin typeface="Comic Sans MS" panose="030F0702030302020204" pitchFamily="66" charset="0"/>
              </a:rPr>
              <a:t>The Growth of the Christian Church </a:t>
            </a:r>
            <a:r>
              <a:rPr lang="en-GB" sz="800" dirty="0">
                <a:latin typeface="Comic Sans MS" panose="030F0702030302020204" pitchFamily="66" charset="0"/>
              </a:rPr>
              <a:t>students understand how the events of Pentecost </a:t>
            </a:r>
            <a:r>
              <a:rPr lang="en-GB" sz="800" b="1" dirty="0">
                <a:latin typeface="Comic Sans MS" panose="030F0702030302020204" pitchFamily="66" charset="0"/>
              </a:rPr>
              <a:t>demonstrate God’s love of humanit</a:t>
            </a:r>
            <a:r>
              <a:rPr lang="en-GB" sz="800" dirty="0">
                <a:latin typeface="Comic Sans MS" panose="030F0702030302020204" pitchFamily="66" charset="0"/>
              </a:rPr>
              <a:t>y as the third person of the Trinity, the Holy Spirit became established on earth. </a:t>
            </a:r>
          </a:p>
          <a:p>
            <a:pPr marL="171450" indent="-171450">
              <a:lnSpc>
                <a:spcPct val="150000"/>
              </a:lnSpc>
              <a:buFont typeface="Arial" panose="020B0604020202020204" pitchFamily="34" charset="0"/>
              <a:buChar char="•"/>
            </a:pPr>
            <a:r>
              <a:rPr lang="en-GB" sz="800" u="sng" dirty="0">
                <a:latin typeface="Comic Sans MS" panose="030F0702030302020204" pitchFamily="66" charset="0"/>
              </a:rPr>
              <a:t>The life of the Prophet Muhammad , the 5 Pillars of Islam and the Qur’an </a:t>
            </a:r>
            <a:r>
              <a:rPr lang="en-GB" sz="800" dirty="0">
                <a:latin typeface="Comic Sans MS" panose="030F0702030302020204" pitchFamily="66" charset="0"/>
              </a:rPr>
              <a:t>explore </a:t>
            </a:r>
            <a:r>
              <a:rPr lang="en-GB" sz="800" b="1" dirty="0">
                <a:latin typeface="Comic Sans MS" panose="030F0702030302020204" pitchFamily="66" charset="0"/>
              </a:rPr>
              <a:t>God’s love of humanity </a:t>
            </a:r>
            <a:r>
              <a:rPr lang="en-GB" sz="800" dirty="0">
                <a:latin typeface="Comic Sans MS" panose="030F0702030302020204" pitchFamily="66" charset="0"/>
              </a:rPr>
              <a:t>through the revelation of the Qur’an which is considered to be a great miracle and God’s final revelation to the whole of humanity. </a:t>
            </a:r>
            <a:endParaRPr lang="en-GB" sz="800" u="sng" dirty="0">
              <a:latin typeface="Comic Sans MS" panose="030F0702030302020204" pitchFamily="66" charset="0"/>
            </a:endParaRPr>
          </a:p>
        </p:txBody>
      </p:sp>
      <p:sp>
        <p:nvSpPr>
          <p:cNvPr id="13" name="Rectangle: Rounded Corners 12">
            <a:extLst>
              <a:ext uri="{FF2B5EF4-FFF2-40B4-BE49-F238E27FC236}">
                <a16:creationId xmlns:a16="http://schemas.microsoft.com/office/drawing/2014/main" id="{273901C9-E7B0-40D6-870C-763A549ECAF9}"/>
              </a:ext>
            </a:extLst>
          </p:cNvPr>
          <p:cNvSpPr/>
          <p:nvPr/>
        </p:nvSpPr>
        <p:spPr>
          <a:xfrm>
            <a:off x="2519570" y="795128"/>
            <a:ext cx="2345634" cy="595022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r>
              <a:rPr lang="en-GB" sz="800" b="1" dirty="0">
                <a:latin typeface="Comic Sans MS" panose="030F0702030302020204" pitchFamily="66" charset="0"/>
              </a:rPr>
              <a:t>Year 8</a:t>
            </a:r>
          </a:p>
          <a:p>
            <a:pPr marL="171450" indent="-171450">
              <a:lnSpc>
                <a:spcPct val="150000"/>
              </a:lnSpc>
              <a:buFont typeface="Arial" panose="020B0604020202020204" pitchFamily="34" charset="0"/>
              <a:buChar char="•"/>
            </a:pPr>
            <a:r>
              <a:rPr lang="en-GB" sz="800" dirty="0">
                <a:latin typeface="Comic Sans MS" panose="030F0702030302020204" pitchFamily="66" charset="0"/>
              </a:rPr>
              <a:t>Through exploration of </a:t>
            </a:r>
            <a:r>
              <a:rPr lang="en-GB" sz="800" u="sng" dirty="0">
                <a:latin typeface="Comic Sans MS" panose="030F0702030302020204" pitchFamily="66" charset="0"/>
              </a:rPr>
              <a:t>The Bible </a:t>
            </a:r>
            <a:r>
              <a:rPr lang="en-GB" sz="800" dirty="0">
                <a:latin typeface="Comic Sans MS" panose="030F0702030302020204" pitchFamily="66" charset="0"/>
              </a:rPr>
              <a:t>we follow Salvation history and its tale of </a:t>
            </a:r>
            <a:r>
              <a:rPr lang="en-GB" sz="800" b="1" dirty="0">
                <a:latin typeface="Comic Sans MS" panose="030F0702030302020204" pitchFamily="66" charset="0"/>
              </a:rPr>
              <a:t>God’s love of humanity. </a:t>
            </a:r>
            <a:endParaRPr lang="en-GB" sz="800" dirty="0">
              <a:latin typeface="Comic Sans MS" panose="030F0702030302020204" pitchFamily="66" charset="0"/>
            </a:endParaRPr>
          </a:p>
          <a:p>
            <a:pPr marL="171450" indent="-171450">
              <a:lnSpc>
                <a:spcPct val="150000"/>
              </a:lnSpc>
              <a:buFont typeface="Arial" panose="020B0604020202020204" pitchFamily="34" charset="0"/>
              <a:buChar char="•"/>
            </a:pPr>
            <a:r>
              <a:rPr lang="en-GB" sz="800" dirty="0">
                <a:latin typeface="Comic Sans MS" panose="030F0702030302020204" pitchFamily="66" charset="0"/>
              </a:rPr>
              <a:t>In </a:t>
            </a:r>
            <a:r>
              <a:rPr lang="en-GB" sz="800" u="sng" dirty="0">
                <a:latin typeface="Comic Sans MS" panose="030F0702030302020204" pitchFamily="66" charset="0"/>
              </a:rPr>
              <a:t>The Value of Creation </a:t>
            </a:r>
            <a:r>
              <a:rPr lang="en-GB" sz="800" dirty="0">
                <a:latin typeface="Comic Sans MS" panose="030F0702030302020204" pitchFamily="66" charset="0"/>
              </a:rPr>
              <a:t>students explore how God describes the world as ‘good’ in Genesis One, thus good gift to the world demonstrates </a:t>
            </a:r>
            <a:r>
              <a:rPr lang="en-GB" sz="800" b="1" dirty="0">
                <a:latin typeface="Comic Sans MS" panose="030F0702030302020204" pitchFamily="66" charset="0"/>
              </a:rPr>
              <a:t>God’s love of humanity. </a:t>
            </a:r>
          </a:p>
          <a:p>
            <a:pPr marL="171450" indent="-171450">
              <a:lnSpc>
                <a:spcPct val="150000"/>
              </a:lnSpc>
              <a:buFont typeface="Arial" panose="020B0604020202020204" pitchFamily="34" charset="0"/>
              <a:buChar char="•"/>
            </a:pPr>
            <a:r>
              <a:rPr lang="en-GB" sz="800" dirty="0">
                <a:latin typeface="Comic Sans MS" panose="030F0702030302020204" pitchFamily="66" charset="0"/>
              </a:rPr>
              <a:t>While studying </a:t>
            </a:r>
            <a:r>
              <a:rPr lang="en-GB" sz="800" u="sng" dirty="0">
                <a:latin typeface="Comic Sans MS" panose="030F0702030302020204" pitchFamily="66" charset="0"/>
              </a:rPr>
              <a:t>The Eucharist </a:t>
            </a:r>
            <a:r>
              <a:rPr lang="en-GB" sz="800" dirty="0">
                <a:latin typeface="Comic Sans MS" panose="030F0702030302020204" pitchFamily="66" charset="0"/>
              </a:rPr>
              <a:t>students explore the parallels between The Passover story in Exodus and the Last Supper covenant in the Gospels both story’s demonstrate how sacrifice signifies </a:t>
            </a:r>
            <a:r>
              <a:rPr lang="en-GB" sz="800" b="1" dirty="0">
                <a:latin typeface="Comic Sans MS" panose="030F0702030302020204" pitchFamily="66" charset="0"/>
              </a:rPr>
              <a:t>God’s love  of humanity. </a:t>
            </a:r>
          </a:p>
          <a:p>
            <a:pPr marL="171450" indent="-171450">
              <a:lnSpc>
                <a:spcPct val="150000"/>
              </a:lnSpc>
              <a:buFont typeface="Arial" panose="020B0604020202020204" pitchFamily="34" charset="0"/>
              <a:buChar char="•"/>
            </a:pPr>
            <a:r>
              <a:rPr lang="en-GB" sz="800" dirty="0">
                <a:latin typeface="Comic Sans MS" panose="030F0702030302020204" pitchFamily="66" charset="0"/>
              </a:rPr>
              <a:t>Through the narrative of </a:t>
            </a:r>
            <a:r>
              <a:rPr lang="en-GB" sz="800" u="sng" dirty="0">
                <a:latin typeface="Comic Sans MS" panose="030F0702030302020204" pitchFamily="66" charset="0"/>
              </a:rPr>
              <a:t>The Shack </a:t>
            </a:r>
            <a:r>
              <a:rPr lang="en-GB" sz="800" dirty="0">
                <a:latin typeface="Comic Sans MS" panose="030F0702030302020204" pitchFamily="66" charset="0"/>
              </a:rPr>
              <a:t>students explore how three persons of the Trinity bring healing following great trauma. The story clearly highlights how </a:t>
            </a:r>
            <a:r>
              <a:rPr lang="en-GB" sz="800" b="1" dirty="0">
                <a:latin typeface="Comic Sans MS" panose="030F0702030302020204" pitchFamily="66" charset="0"/>
              </a:rPr>
              <a:t>God’s love of humanity </a:t>
            </a:r>
            <a:r>
              <a:rPr lang="en-GB" sz="800" dirty="0">
                <a:latin typeface="Comic Sans MS" panose="030F0702030302020204" pitchFamily="66" charset="0"/>
              </a:rPr>
              <a:t>through the miracle of the incarnation allows Jesus and Mackenzie ( the main character) to relate to one another. </a:t>
            </a:r>
            <a:endParaRPr lang="en-GB" sz="800" u="sng" dirty="0">
              <a:latin typeface="Comic Sans MS" panose="030F0702030302020204" pitchFamily="66" charset="0"/>
            </a:endParaRPr>
          </a:p>
        </p:txBody>
      </p:sp>
      <p:sp>
        <p:nvSpPr>
          <p:cNvPr id="15" name="Rectangle: Rounded Corners 14">
            <a:extLst>
              <a:ext uri="{FF2B5EF4-FFF2-40B4-BE49-F238E27FC236}">
                <a16:creationId xmlns:a16="http://schemas.microsoft.com/office/drawing/2014/main" id="{875555C6-9767-4FC9-93E4-D164146CD2F4}"/>
              </a:ext>
            </a:extLst>
          </p:cNvPr>
          <p:cNvSpPr/>
          <p:nvPr/>
        </p:nvSpPr>
        <p:spPr>
          <a:xfrm>
            <a:off x="4923183" y="795130"/>
            <a:ext cx="2345634" cy="595022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r>
              <a:rPr lang="en-GB" sz="800" b="1" dirty="0">
                <a:latin typeface="Comic Sans MS" panose="030F0702030302020204" pitchFamily="66" charset="0"/>
              </a:rPr>
              <a:t>Year 9</a:t>
            </a:r>
          </a:p>
          <a:p>
            <a:pPr marL="171450" indent="-171450">
              <a:lnSpc>
                <a:spcPct val="150000"/>
              </a:lnSpc>
              <a:buFont typeface="Arial" panose="020B0604020202020204" pitchFamily="34" charset="0"/>
              <a:buChar char="•"/>
            </a:pPr>
            <a:r>
              <a:rPr lang="en-GB" sz="800" dirty="0">
                <a:latin typeface="Comic Sans MS" panose="030F0702030302020204" pitchFamily="66" charset="0"/>
              </a:rPr>
              <a:t>In both </a:t>
            </a:r>
            <a:r>
              <a:rPr lang="en-GB" sz="800" u="sng" dirty="0">
                <a:latin typeface="Comic Sans MS" panose="030F0702030302020204" pitchFamily="66" charset="0"/>
              </a:rPr>
              <a:t>St Mark’s Gospel Early ministry </a:t>
            </a:r>
            <a:r>
              <a:rPr lang="en-GB" sz="800" dirty="0">
                <a:latin typeface="Comic Sans MS" panose="030F0702030302020204" pitchFamily="66" charset="0"/>
              </a:rPr>
              <a:t>and </a:t>
            </a:r>
            <a:r>
              <a:rPr lang="en-GB" sz="800" u="sng" dirty="0">
                <a:latin typeface="Comic Sans MS" panose="030F0702030302020204" pitchFamily="66" charset="0"/>
              </a:rPr>
              <a:t>the later ministry </a:t>
            </a:r>
            <a:r>
              <a:rPr lang="en-GB" sz="800" dirty="0">
                <a:latin typeface="Comic Sans MS" panose="030F0702030302020204" pitchFamily="66" charset="0"/>
              </a:rPr>
              <a:t>students understand </a:t>
            </a:r>
            <a:r>
              <a:rPr lang="en-GB" sz="800" b="1" dirty="0">
                <a:latin typeface="Comic Sans MS" panose="030F0702030302020204" pitchFamily="66" charset="0"/>
              </a:rPr>
              <a:t>God’s love of humanity </a:t>
            </a:r>
            <a:r>
              <a:rPr lang="en-GB" sz="800" dirty="0">
                <a:latin typeface="Comic Sans MS" panose="030F0702030302020204" pitchFamily="66" charset="0"/>
              </a:rPr>
              <a:t>through Jesus’ incarnation, ministry, crucifixion and resurrection. </a:t>
            </a:r>
          </a:p>
          <a:p>
            <a:pPr marL="171450" indent="-171450">
              <a:lnSpc>
                <a:spcPct val="150000"/>
              </a:lnSpc>
              <a:buFont typeface="Arial" panose="020B0604020202020204" pitchFamily="34" charset="0"/>
              <a:buChar char="•"/>
            </a:pPr>
            <a:r>
              <a:rPr lang="en-GB" sz="800" dirty="0">
                <a:latin typeface="Comic Sans MS" panose="030F0702030302020204" pitchFamily="66" charset="0"/>
              </a:rPr>
              <a:t>In </a:t>
            </a:r>
            <a:r>
              <a:rPr lang="en-GB" sz="800" u="sng" dirty="0">
                <a:latin typeface="Comic Sans MS" panose="030F0702030302020204" pitchFamily="66" charset="0"/>
              </a:rPr>
              <a:t>The Kingdom of God. s</a:t>
            </a:r>
            <a:r>
              <a:rPr lang="en-GB" sz="800" dirty="0">
                <a:latin typeface="Comic Sans MS" panose="030F0702030302020204" pitchFamily="66" charset="0"/>
              </a:rPr>
              <a:t>tudents understand how they must replicate </a:t>
            </a:r>
            <a:r>
              <a:rPr lang="en-GB" sz="800" b="1" dirty="0">
                <a:latin typeface="Comic Sans MS" panose="030F0702030302020204" pitchFamily="66" charset="0"/>
              </a:rPr>
              <a:t>God’s love of humanity </a:t>
            </a:r>
            <a:r>
              <a:rPr lang="en-GB" sz="800" dirty="0">
                <a:latin typeface="Comic Sans MS" panose="030F0702030302020204" pitchFamily="66" charset="0"/>
              </a:rPr>
              <a:t>through the Kingdom Values of Justice, peace and reconciliation. </a:t>
            </a:r>
          </a:p>
          <a:p>
            <a:pPr marL="171450" indent="-171450">
              <a:lnSpc>
                <a:spcPct val="150000"/>
              </a:lnSpc>
              <a:buFont typeface="Arial" panose="020B0604020202020204" pitchFamily="34" charset="0"/>
              <a:buChar char="•"/>
            </a:pPr>
            <a:r>
              <a:rPr lang="en-GB" sz="800" dirty="0">
                <a:latin typeface="Comic Sans MS" panose="030F0702030302020204" pitchFamily="66" charset="0"/>
              </a:rPr>
              <a:t>In </a:t>
            </a:r>
            <a:r>
              <a:rPr lang="en-GB" sz="800" u="sng" dirty="0">
                <a:latin typeface="Comic Sans MS" panose="030F0702030302020204" pitchFamily="66" charset="0"/>
              </a:rPr>
              <a:t>Modern Theology </a:t>
            </a:r>
            <a:r>
              <a:rPr lang="en-GB" sz="800" dirty="0">
                <a:latin typeface="Comic Sans MS" panose="030F0702030302020204" pitchFamily="66" charset="0"/>
              </a:rPr>
              <a:t>students through the use of hermeneutics are able  to identify that </a:t>
            </a:r>
            <a:r>
              <a:rPr lang="en-GB" sz="800" b="1" dirty="0">
                <a:latin typeface="Comic Sans MS" panose="030F0702030302020204" pitchFamily="66" charset="0"/>
              </a:rPr>
              <a:t>God’s love of humanity </a:t>
            </a:r>
            <a:r>
              <a:rPr lang="en-GB" sz="800" dirty="0">
                <a:latin typeface="Comic Sans MS" panose="030F0702030302020204" pitchFamily="66" charset="0"/>
              </a:rPr>
              <a:t>is especially granted to minority groups within society, such as the Preferential option of the poor. </a:t>
            </a:r>
          </a:p>
          <a:p>
            <a:pPr>
              <a:lnSpc>
                <a:spcPct val="150000"/>
              </a:lnSpc>
            </a:pPr>
            <a:endParaRPr lang="en-GB" sz="800" dirty="0">
              <a:latin typeface="Comic Sans MS" panose="030F0702030302020204" pitchFamily="66" charset="0"/>
            </a:endParaRPr>
          </a:p>
        </p:txBody>
      </p:sp>
      <p:sp>
        <p:nvSpPr>
          <p:cNvPr id="18" name="Rectangle: Rounded Corners 17">
            <a:extLst>
              <a:ext uri="{FF2B5EF4-FFF2-40B4-BE49-F238E27FC236}">
                <a16:creationId xmlns:a16="http://schemas.microsoft.com/office/drawing/2014/main" id="{62DAE80B-97EF-4601-8FB6-53DA481A734D}"/>
              </a:ext>
            </a:extLst>
          </p:cNvPr>
          <p:cNvSpPr/>
          <p:nvPr/>
        </p:nvSpPr>
        <p:spPr>
          <a:xfrm>
            <a:off x="7323483" y="795127"/>
            <a:ext cx="2345634" cy="595022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b="1" dirty="0">
                <a:latin typeface="Comic Sans MS" panose="030F0702030302020204" pitchFamily="66" charset="0"/>
              </a:rPr>
              <a:t>Year 10</a:t>
            </a:r>
          </a:p>
          <a:p>
            <a:pPr marL="285750" indent="-285750">
              <a:lnSpc>
                <a:spcPct val="150000"/>
              </a:lnSpc>
              <a:buFont typeface="Arial" panose="020B0604020202020204" pitchFamily="34" charset="0"/>
              <a:buChar char="•"/>
            </a:pPr>
            <a:r>
              <a:rPr lang="en-GB" sz="1400" dirty="0">
                <a:latin typeface="Comic Sans MS" panose="030F0702030302020204" pitchFamily="66" charset="0"/>
              </a:rPr>
              <a:t>When studying </a:t>
            </a:r>
            <a:r>
              <a:rPr lang="en-GB" sz="1400" u="sng" dirty="0">
                <a:latin typeface="Comic Sans MS" panose="030F0702030302020204" pitchFamily="66" charset="0"/>
              </a:rPr>
              <a:t>Islamic Beliefs </a:t>
            </a:r>
            <a:r>
              <a:rPr lang="en-GB" sz="1400" dirty="0">
                <a:latin typeface="Comic Sans MS" panose="030F0702030302020204" pitchFamily="66" charset="0"/>
              </a:rPr>
              <a:t>students will explore how the 99 names of Allah demonstrate </a:t>
            </a:r>
            <a:r>
              <a:rPr lang="en-GB" sz="1400" b="1" dirty="0">
                <a:latin typeface="Comic Sans MS" panose="030F0702030302020204" pitchFamily="66" charset="0"/>
              </a:rPr>
              <a:t>God’s love of humanity. </a:t>
            </a:r>
          </a:p>
          <a:p>
            <a:pPr marL="285750" indent="-285750">
              <a:lnSpc>
                <a:spcPct val="150000"/>
              </a:lnSpc>
              <a:buFont typeface="Arial" panose="020B0604020202020204" pitchFamily="34" charset="0"/>
              <a:buChar char="•"/>
            </a:pPr>
            <a:r>
              <a:rPr lang="en-GB" sz="1400" u="sng" dirty="0">
                <a:latin typeface="Comic Sans MS" panose="030F0702030302020204" pitchFamily="66" charset="0"/>
              </a:rPr>
              <a:t>Christian beliefs (1)  </a:t>
            </a:r>
            <a:r>
              <a:rPr lang="en-GB" sz="1400" dirty="0">
                <a:latin typeface="Comic Sans MS" panose="030F0702030302020204" pitchFamily="66" charset="0"/>
              </a:rPr>
              <a:t>Jesus’ death to atone for the sins of humanity is the ultimate act of </a:t>
            </a:r>
            <a:r>
              <a:rPr lang="en-GB" sz="1400" b="1" dirty="0">
                <a:latin typeface="Comic Sans MS" panose="030F0702030302020204" pitchFamily="66" charset="0"/>
              </a:rPr>
              <a:t>God’s love of humanity. </a:t>
            </a:r>
          </a:p>
          <a:p>
            <a:pPr marL="285750" indent="-285750" algn="ctr">
              <a:buFont typeface="Arial" panose="020B0604020202020204" pitchFamily="34" charset="0"/>
              <a:buChar char="•"/>
            </a:pPr>
            <a:endParaRPr lang="en-GB" dirty="0">
              <a:latin typeface="Comic Sans MS" panose="030F0702030302020204" pitchFamily="66" charset="0"/>
            </a:endParaRPr>
          </a:p>
        </p:txBody>
      </p:sp>
      <p:sp>
        <p:nvSpPr>
          <p:cNvPr id="19" name="Rectangle: Rounded Corners 18">
            <a:extLst>
              <a:ext uri="{FF2B5EF4-FFF2-40B4-BE49-F238E27FC236}">
                <a16:creationId xmlns:a16="http://schemas.microsoft.com/office/drawing/2014/main" id="{61350E0C-D948-48F9-9B73-22AEB33BF2F0}"/>
              </a:ext>
            </a:extLst>
          </p:cNvPr>
          <p:cNvSpPr/>
          <p:nvPr/>
        </p:nvSpPr>
        <p:spPr>
          <a:xfrm>
            <a:off x="9846366" y="795128"/>
            <a:ext cx="2345634" cy="595022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r>
              <a:rPr lang="en-GB" sz="1400" b="1" dirty="0">
                <a:latin typeface="Comic Sans MS" panose="030F0702030302020204" pitchFamily="66" charset="0"/>
              </a:rPr>
              <a:t>Year 11</a:t>
            </a:r>
          </a:p>
          <a:p>
            <a:pPr marL="285750" indent="-285750">
              <a:lnSpc>
                <a:spcPct val="150000"/>
              </a:lnSpc>
              <a:buFont typeface="Arial" panose="020B0604020202020204" pitchFamily="34" charset="0"/>
              <a:buChar char="•"/>
            </a:pPr>
            <a:r>
              <a:rPr lang="en-GB" sz="1400" dirty="0">
                <a:latin typeface="Comic Sans MS" panose="030F0702030302020204" pitchFamily="66" charset="0"/>
              </a:rPr>
              <a:t>when students study </a:t>
            </a:r>
            <a:r>
              <a:rPr lang="en-GB" sz="1400" u="sng" dirty="0">
                <a:latin typeface="Comic Sans MS" panose="030F0702030302020204" pitchFamily="66" charset="0"/>
              </a:rPr>
              <a:t>Theme C the existence of God and revelation </a:t>
            </a:r>
            <a:r>
              <a:rPr lang="en-GB" sz="1400" dirty="0">
                <a:latin typeface="Comic Sans MS" panose="030F0702030302020204" pitchFamily="66" charset="0"/>
              </a:rPr>
              <a:t>students understand how </a:t>
            </a:r>
            <a:r>
              <a:rPr lang="en-GB" sz="1400" b="1" u="sng" dirty="0">
                <a:latin typeface="Comic Sans MS" panose="030F0702030302020204" pitchFamily="66" charset="0"/>
              </a:rPr>
              <a:t>God’s love of humanity</a:t>
            </a:r>
            <a:r>
              <a:rPr lang="en-GB" sz="1400" dirty="0">
                <a:latin typeface="Comic Sans MS" panose="030F0702030302020204" pitchFamily="66" charset="0"/>
              </a:rPr>
              <a:t> is communicated through both general and special revelation. Students then evaluate whether these forms of revelations prove God’s existence. </a:t>
            </a:r>
          </a:p>
          <a:p>
            <a:pPr marL="285750" indent="-285750" algn="ctr">
              <a:buFont typeface="Arial" panose="020B0604020202020204" pitchFamily="34" charset="0"/>
              <a:buChar char="•"/>
            </a:pPr>
            <a:endParaRPr lang="en-GB" dirty="0">
              <a:latin typeface="Comic Sans MS" panose="030F0702030302020204" pitchFamily="66" charset="0"/>
            </a:endParaRPr>
          </a:p>
        </p:txBody>
      </p:sp>
      <p:sp>
        <p:nvSpPr>
          <p:cNvPr id="20" name="TextBox 19">
            <a:extLst>
              <a:ext uri="{FF2B5EF4-FFF2-40B4-BE49-F238E27FC236}">
                <a16:creationId xmlns:a16="http://schemas.microsoft.com/office/drawing/2014/main" id="{A520ED01-411A-464E-BB57-4CE46716ED5F}"/>
              </a:ext>
            </a:extLst>
          </p:cNvPr>
          <p:cNvSpPr txBox="1"/>
          <p:nvPr/>
        </p:nvSpPr>
        <p:spPr>
          <a:xfrm>
            <a:off x="119270" y="127591"/>
            <a:ext cx="3176823" cy="230832"/>
          </a:xfrm>
          <a:prstGeom prst="rect">
            <a:avLst/>
          </a:prstGeom>
          <a:noFill/>
        </p:spPr>
        <p:txBody>
          <a:bodyPr wrap="square" rtlCol="0">
            <a:spAutoFit/>
          </a:bodyPr>
          <a:lstStyle/>
          <a:p>
            <a:r>
              <a:rPr lang="en-GB" sz="900" dirty="0">
                <a:latin typeface="Comic Sans MS" panose="030F0702030302020204" pitchFamily="66" charset="0"/>
              </a:rPr>
              <a:t>Underlined : titles of schemes of work  </a:t>
            </a:r>
          </a:p>
        </p:txBody>
      </p:sp>
    </p:spTree>
    <p:extLst>
      <p:ext uri="{BB962C8B-B14F-4D97-AF65-F5344CB8AC3E}">
        <p14:creationId xmlns:p14="http://schemas.microsoft.com/office/powerpoint/2010/main" val="1578758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99FF">
            <a:alpha val="80000"/>
          </a:srgb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D1B8922-F602-4043-8F46-0BE9187FCE7F}"/>
              </a:ext>
            </a:extLst>
          </p:cNvPr>
          <p:cNvSpPr>
            <a:spLocks noGrp="1"/>
          </p:cNvSpPr>
          <p:nvPr>
            <p:ph type="subTitle" idx="1"/>
          </p:nvPr>
        </p:nvSpPr>
        <p:spPr>
          <a:xfrm>
            <a:off x="0" y="131362"/>
            <a:ext cx="11860696" cy="413371"/>
          </a:xfrm>
        </p:spPr>
        <p:txBody>
          <a:bodyPr>
            <a:normAutofit fontScale="85000" lnSpcReduction="10000"/>
          </a:bodyPr>
          <a:lstStyle/>
          <a:p>
            <a:r>
              <a:rPr lang="en-GB" dirty="0">
                <a:latin typeface="Comic Sans MS" panose="030F0702030302020204" pitchFamily="66" charset="0"/>
              </a:rPr>
              <a:t>An example of how the concept of  GRACE is build upon throughout student’s time at St Marks.  </a:t>
            </a:r>
          </a:p>
        </p:txBody>
      </p:sp>
      <p:sp>
        <p:nvSpPr>
          <p:cNvPr id="4" name="Rectangle: Rounded Corners 3">
            <a:extLst>
              <a:ext uri="{FF2B5EF4-FFF2-40B4-BE49-F238E27FC236}">
                <a16:creationId xmlns:a16="http://schemas.microsoft.com/office/drawing/2014/main" id="{AD4581BF-E0B0-47AB-8A20-ACAF4895B35C}"/>
              </a:ext>
            </a:extLst>
          </p:cNvPr>
          <p:cNvSpPr/>
          <p:nvPr/>
        </p:nvSpPr>
        <p:spPr>
          <a:xfrm>
            <a:off x="168446" y="3246825"/>
            <a:ext cx="3481693" cy="337519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r>
              <a:rPr lang="en-GB" sz="1400" b="1" dirty="0">
                <a:latin typeface="Comic Sans MS" panose="030F0702030302020204" pitchFamily="66" charset="0"/>
              </a:rPr>
              <a:t>Year7</a:t>
            </a:r>
          </a:p>
          <a:p>
            <a:pPr>
              <a:lnSpc>
                <a:spcPct val="150000"/>
              </a:lnSpc>
            </a:pPr>
            <a:r>
              <a:rPr lang="en-GB" sz="1400" dirty="0">
                <a:latin typeface="Comic Sans MS" panose="030F0702030302020204" pitchFamily="66" charset="0"/>
              </a:rPr>
              <a:t>When studying </a:t>
            </a:r>
            <a:r>
              <a:rPr lang="en-GB" sz="1400" u="sng" dirty="0">
                <a:latin typeface="Comic Sans MS" panose="030F0702030302020204" pitchFamily="66" charset="0"/>
              </a:rPr>
              <a:t>Covenant</a:t>
            </a:r>
            <a:r>
              <a:rPr lang="en-GB" sz="1400" dirty="0">
                <a:latin typeface="Comic Sans MS" panose="030F0702030302020204" pitchFamily="66" charset="0"/>
              </a:rPr>
              <a:t> in summer B: Students read Genesis 3; the are introduced to the term GRACE ( Great Riches At Christs Expense) God’s unconditional love that we do not deserve. Adam and Eve’s actions in Genesis 3 means that humanity  fell from God’s grace. </a:t>
            </a:r>
          </a:p>
          <a:p>
            <a:pPr>
              <a:lnSpc>
                <a:spcPct val="150000"/>
              </a:lnSpc>
            </a:pPr>
            <a:endParaRPr lang="en-GB" sz="800" u="sng" dirty="0">
              <a:latin typeface="Comic Sans MS" panose="030F0702030302020204" pitchFamily="66" charset="0"/>
            </a:endParaRPr>
          </a:p>
        </p:txBody>
      </p:sp>
      <p:sp>
        <p:nvSpPr>
          <p:cNvPr id="13" name="Rectangle: Rounded Corners 12">
            <a:extLst>
              <a:ext uri="{FF2B5EF4-FFF2-40B4-BE49-F238E27FC236}">
                <a16:creationId xmlns:a16="http://schemas.microsoft.com/office/drawing/2014/main" id="{273901C9-E7B0-40D6-870C-763A549ECAF9}"/>
              </a:ext>
            </a:extLst>
          </p:cNvPr>
          <p:cNvSpPr/>
          <p:nvPr/>
        </p:nvSpPr>
        <p:spPr>
          <a:xfrm>
            <a:off x="3904196" y="1448047"/>
            <a:ext cx="2830302" cy="4362880"/>
          </a:xfrm>
          <a:prstGeom prst="roundRect">
            <a:avLst>
              <a:gd name="adj" fmla="val 23356"/>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endParaRPr lang="en-GB" sz="800" b="1" dirty="0">
              <a:latin typeface="Comic Sans MS" panose="030F0702030302020204" pitchFamily="66" charset="0"/>
            </a:endParaRPr>
          </a:p>
          <a:p>
            <a:pPr algn="ctr">
              <a:lnSpc>
                <a:spcPct val="150000"/>
              </a:lnSpc>
            </a:pPr>
            <a:endParaRPr lang="en-GB" sz="800" b="1" dirty="0">
              <a:latin typeface="Comic Sans MS" panose="030F0702030302020204" pitchFamily="66" charset="0"/>
            </a:endParaRPr>
          </a:p>
          <a:p>
            <a:pPr algn="ctr">
              <a:lnSpc>
                <a:spcPct val="150000"/>
              </a:lnSpc>
            </a:pPr>
            <a:r>
              <a:rPr lang="en-GB" sz="1400" b="1" dirty="0">
                <a:latin typeface="Comic Sans MS" panose="030F0702030302020204" pitchFamily="66" charset="0"/>
              </a:rPr>
              <a:t>Year 8</a:t>
            </a:r>
          </a:p>
          <a:p>
            <a:pPr>
              <a:lnSpc>
                <a:spcPct val="150000"/>
              </a:lnSpc>
            </a:pPr>
            <a:r>
              <a:rPr lang="en-GB" sz="1400" dirty="0">
                <a:latin typeface="Comic Sans MS" panose="030F0702030302020204" pitchFamily="66" charset="0"/>
              </a:rPr>
              <a:t>In Spring A when students study the topic of </a:t>
            </a:r>
            <a:r>
              <a:rPr lang="en-GB" sz="1400" u="sng" dirty="0">
                <a:latin typeface="Comic Sans MS" panose="030F0702030302020204" pitchFamily="66" charset="0"/>
              </a:rPr>
              <a:t>Eucharist</a:t>
            </a:r>
            <a:r>
              <a:rPr lang="en-GB" sz="1400" dirty="0">
                <a:latin typeface="Comic Sans MS" panose="030F0702030302020204" pitchFamily="66" charset="0"/>
              </a:rPr>
              <a:t>, they learn how for Catholic, Orthodox and Anglican Christians a Sacrament is an outward sign of an inward grace, the sacraments are an outpouring of love that we do not deserve, yet are freely given. </a:t>
            </a:r>
          </a:p>
          <a:p>
            <a:pPr algn="ctr">
              <a:lnSpc>
                <a:spcPct val="150000"/>
              </a:lnSpc>
            </a:pPr>
            <a:endParaRPr lang="en-GB" sz="800" b="1" dirty="0">
              <a:latin typeface="Comic Sans MS" panose="030F0702030302020204" pitchFamily="66" charset="0"/>
            </a:endParaRPr>
          </a:p>
          <a:p>
            <a:pPr algn="ctr">
              <a:lnSpc>
                <a:spcPct val="150000"/>
              </a:lnSpc>
            </a:pPr>
            <a:endParaRPr lang="en-GB" sz="800" b="1" dirty="0">
              <a:latin typeface="Comic Sans MS" panose="030F0702030302020204" pitchFamily="66" charset="0"/>
            </a:endParaRPr>
          </a:p>
        </p:txBody>
      </p:sp>
      <p:sp>
        <p:nvSpPr>
          <p:cNvPr id="15" name="Rectangle: Rounded Corners 14">
            <a:extLst>
              <a:ext uri="{FF2B5EF4-FFF2-40B4-BE49-F238E27FC236}">
                <a16:creationId xmlns:a16="http://schemas.microsoft.com/office/drawing/2014/main" id="{875555C6-9767-4FC9-93E4-D164146CD2F4}"/>
              </a:ext>
            </a:extLst>
          </p:cNvPr>
          <p:cNvSpPr/>
          <p:nvPr/>
        </p:nvSpPr>
        <p:spPr>
          <a:xfrm>
            <a:off x="7128635" y="1110838"/>
            <a:ext cx="2314110" cy="347866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r>
              <a:rPr lang="en-GB" sz="1200" b="1" dirty="0">
                <a:latin typeface="Comic Sans MS" panose="030F0702030302020204" pitchFamily="66" charset="0"/>
              </a:rPr>
              <a:t>Year 9</a:t>
            </a:r>
          </a:p>
          <a:p>
            <a:pPr>
              <a:lnSpc>
                <a:spcPct val="150000"/>
              </a:lnSpc>
            </a:pPr>
            <a:r>
              <a:rPr lang="en-GB" sz="1200" dirty="0">
                <a:latin typeface="Comic Sans MS" panose="030F0702030302020204" pitchFamily="66" charset="0"/>
              </a:rPr>
              <a:t>When studying </a:t>
            </a:r>
            <a:r>
              <a:rPr lang="en-GB" sz="1200" u="sng" dirty="0">
                <a:latin typeface="Comic Sans MS" panose="030F0702030302020204" pitchFamily="66" charset="0"/>
              </a:rPr>
              <a:t>St Mark’s Gospel Jesus’ later ministry </a:t>
            </a:r>
            <a:r>
              <a:rPr lang="en-GB" sz="1200" dirty="0">
                <a:latin typeface="Comic Sans MS" panose="030F0702030302020204" pitchFamily="66" charset="0"/>
              </a:rPr>
              <a:t>in Autumn B, we revisit the concept of grace, when studying Jesus’ crucifixion his atonement for the sins of humanity enables every human being to gain access to the great riches at Christ’s expense ( GRACE) . </a:t>
            </a:r>
            <a:endParaRPr lang="en-GB" sz="1200" u="sng" dirty="0">
              <a:latin typeface="Comic Sans MS" panose="030F0702030302020204" pitchFamily="66" charset="0"/>
            </a:endParaRPr>
          </a:p>
        </p:txBody>
      </p:sp>
      <p:sp>
        <p:nvSpPr>
          <p:cNvPr id="18" name="Rectangle: Rounded Corners 17">
            <a:extLst>
              <a:ext uri="{FF2B5EF4-FFF2-40B4-BE49-F238E27FC236}">
                <a16:creationId xmlns:a16="http://schemas.microsoft.com/office/drawing/2014/main" id="{62DAE80B-97EF-4601-8FB6-53DA481A734D}"/>
              </a:ext>
            </a:extLst>
          </p:cNvPr>
          <p:cNvSpPr/>
          <p:nvPr/>
        </p:nvSpPr>
        <p:spPr>
          <a:xfrm>
            <a:off x="9836882" y="400974"/>
            <a:ext cx="2314110" cy="645702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b="1" dirty="0">
                <a:latin typeface="Comic Sans MS" panose="030F0702030302020204" pitchFamily="66" charset="0"/>
              </a:rPr>
              <a:t>Year 10</a:t>
            </a:r>
          </a:p>
          <a:p>
            <a:pPr>
              <a:lnSpc>
                <a:spcPct val="150000"/>
              </a:lnSpc>
            </a:pPr>
            <a:r>
              <a:rPr lang="en-GB" sz="1100" dirty="0">
                <a:latin typeface="Comic Sans MS" panose="030F0702030302020204" pitchFamily="66" charset="0"/>
              </a:rPr>
              <a:t>In spring 2 students study </a:t>
            </a:r>
            <a:r>
              <a:rPr lang="en-GB" sz="1100" u="sng" dirty="0">
                <a:latin typeface="Comic Sans MS" panose="030F0702030302020204" pitchFamily="66" charset="0"/>
              </a:rPr>
              <a:t>Christian Beliefs (2)  </a:t>
            </a:r>
            <a:r>
              <a:rPr lang="en-GB" sz="1100" dirty="0">
                <a:latin typeface="Comic Sans MS" panose="030F0702030302020204" pitchFamily="66" charset="0"/>
              </a:rPr>
              <a:t>where we revisit the role of GRACE in line with Jesus’ great act of atonement. But we build upon this knowledge as students are introduced to the three theories behind Jesus’ role in salvation ( see page 4 of curriculum map). Further, in Summer A when we study </a:t>
            </a:r>
            <a:r>
              <a:rPr lang="en-GB" sz="1100" u="sng" dirty="0">
                <a:latin typeface="Comic Sans MS" panose="030F0702030302020204" pitchFamily="66" charset="0"/>
              </a:rPr>
              <a:t>Christian Practices </a:t>
            </a:r>
            <a:r>
              <a:rPr lang="en-GB" sz="1100" dirty="0">
                <a:latin typeface="Comic Sans MS" panose="030F0702030302020204" pitchFamily="66" charset="0"/>
              </a:rPr>
              <a:t>(1)  to this students built upon their knowledge of grace within the sacraments, as they study, baptism, the eucharist and the sacrament of reconciliation. Students are also asked to consider whether sacraments are even necessary to receive God’s grace when exploring how Quaker Christians worship God.  </a:t>
            </a:r>
          </a:p>
        </p:txBody>
      </p:sp>
      <p:pic>
        <p:nvPicPr>
          <p:cNvPr id="2" name="Picture 1">
            <a:extLst>
              <a:ext uri="{FF2B5EF4-FFF2-40B4-BE49-F238E27FC236}">
                <a16:creationId xmlns:a16="http://schemas.microsoft.com/office/drawing/2014/main" id="{ED85EF6C-B0CD-4AA6-B6F6-45A4A16B9BEF}"/>
              </a:ext>
            </a:extLst>
          </p:cNvPr>
          <p:cNvPicPr>
            <a:picLocks noChangeAspect="1"/>
          </p:cNvPicPr>
          <p:nvPr/>
        </p:nvPicPr>
        <p:blipFill>
          <a:blip r:embed="rId2"/>
          <a:stretch>
            <a:fillRect/>
          </a:stretch>
        </p:blipFill>
        <p:spPr>
          <a:xfrm>
            <a:off x="228929" y="725899"/>
            <a:ext cx="2124075" cy="2114550"/>
          </a:xfrm>
          <a:prstGeom prst="rect">
            <a:avLst/>
          </a:prstGeom>
        </p:spPr>
      </p:pic>
      <p:sp>
        <p:nvSpPr>
          <p:cNvPr id="5" name="Arrow: Curved Down 4">
            <a:extLst>
              <a:ext uri="{FF2B5EF4-FFF2-40B4-BE49-F238E27FC236}">
                <a16:creationId xmlns:a16="http://schemas.microsoft.com/office/drawing/2014/main" id="{86648242-C79F-49C9-91CB-2CCD314331A2}"/>
              </a:ext>
            </a:extLst>
          </p:cNvPr>
          <p:cNvSpPr/>
          <p:nvPr/>
        </p:nvSpPr>
        <p:spPr>
          <a:xfrm>
            <a:off x="2005653" y="1969169"/>
            <a:ext cx="2245894" cy="1427747"/>
          </a:xfrm>
          <a:prstGeom prst="curvedDownArrow">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7" name="Picture 6">
            <a:extLst>
              <a:ext uri="{FF2B5EF4-FFF2-40B4-BE49-F238E27FC236}">
                <a16:creationId xmlns:a16="http://schemas.microsoft.com/office/drawing/2014/main" id="{2704375F-AE26-45F1-AA42-5A4A601166BA}"/>
              </a:ext>
            </a:extLst>
          </p:cNvPr>
          <p:cNvPicPr>
            <a:picLocks noChangeAspect="1"/>
          </p:cNvPicPr>
          <p:nvPr/>
        </p:nvPicPr>
        <p:blipFill>
          <a:blip r:embed="rId3"/>
          <a:stretch>
            <a:fillRect/>
          </a:stretch>
        </p:blipFill>
        <p:spPr>
          <a:xfrm>
            <a:off x="5751711" y="590466"/>
            <a:ext cx="1611616" cy="1040743"/>
          </a:xfrm>
          <a:prstGeom prst="rect">
            <a:avLst/>
          </a:prstGeom>
        </p:spPr>
      </p:pic>
      <p:pic>
        <p:nvPicPr>
          <p:cNvPr id="8" name="Picture 7">
            <a:extLst>
              <a:ext uri="{FF2B5EF4-FFF2-40B4-BE49-F238E27FC236}">
                <a16:creationId xmlns:a16="http://schemas.microsoft.com/office/drawing/2014/main" id="{10C89375-4AA1-4D8D-A06F-8A65F3EC8385}"/>
              </a:ext>
            </a:extLst>
          </p:cNvPr>
          <p:cNvPicPr>
            <a:picLocks noChangeAspect="1"/>
          </p:cNvPicPr>
          <p:nvPr/>
        </p:nvPicPr>
        <p:blipFill>
          <a:blip r:embed="rId4"/>
          <a:stretch>
            <a:fillRect/>
          </a:stretch>
        </p:blipFill>
        <p:spPr>
          <a:xfrm>
            <a:off x="7398444" y="4697380"/>
            <a:ext cx="2314110" cy="1295902"/>
          </a:xfrm>
          <a:prstGeom prst="rect">
            <a:avLst/>
          </a:prstGeom>
        </p:spPr>
      </p:pic>
      <p:pic>
        <p:nvPicPr>
          <p:cNvPr id="6" name="Picture 5">
            <a:extLst>
              <a:ext uri="{FF2B5EF4-FFF2-40B4-BE49-F238E27FC236}">
                <a16:creationId xmlns:a16="http://schemas.microsoft.com/office/drawing/2014/main" id="{A85552DC-9071-4D58-9A69-CF9B8297F6C7}"/>
              </a:ext>
            </a:extLst>
          </p:cNvPr>
          <p:cNvPicPr>
            <a:picLocks noChangeAspect="1"/>
          </p:cNvPicPr>
          <p:nvPr/>
        </p:nvPicPr>
        <p:blipFill rotWithShape="1">
          <a:blip r:embed="rId5"/>
          <a:srcRect l="4441" t="4367" r="4441"/>
          <a:stretch/>
        </p:blipFill>
        <p:spPr>
          <a:xfrm>
            <a:off x="5413769" y="5345331"/>
            <a:ext cx="2459270" cy="1381307"/>
          </a:xfrm>
          <a:prstGeom prst="rect">
            <a:avLst/>
          </a:prstGeom>
        </p:spPr>
      </p:pic>
      <p:pic>
        <p:nvPicPr>
          <p:cNvPr id="9" name="Picture 8">
            <a:extLst>
              <a:ext uri="{FF2B5EF4-FFF2-40B4-BE49-F238E27FC236}">
                <a16:creationId xmlns:a16="http://schemas.microsoft.com/office/drawing/2014/main" id="{0BD78B8C-A7E5-4486-8E61-1447AF1FCB43}"/>
              </a:ext>
            </a:extLst>
          </p:cNvPr>
          <p:cNvPicPr>
            <a:picLocks noChangeAspect="1"/>
          </p:cNvPicPr>
          <p:nvPr/>
        </p:nvPicPr>
        <p:blipFill>
          <a:blip r:embed="rId6"/>
          <a:stretch>
            <a:fillRect/>
          </a:stretch>
        </p:blipFill>
        <p:spPr>
          <a:xfrm>
            <a:off x="8746229" y="388641"/>
            <a:ext cx="1314454" cy="851408"/>
          </a:xfrm>
          <a:prstGeom prst="rect">
            <a:avLst/>
          </a:prstGeom>
        </p:spPr>
      </p:pic>
    </p:spTree>
    <p:extLst>
      <p:ext uri="{BB962C8B-B14F-4D97-AF65-F5344CB8AC3E}">
        <p14:creationId xmlns:p14="http://schemas.microsoft.com/office/powerpoint/2010/main" val="23370619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FA3C0C86B6F74BBA11D242FD2AEF83" ma:contentTypeVersion="10" ma:contentTypeDescription="Create a new document." ma:contentTypeScope="" ma:versionID="91e4fa096de1d6473be316e3d718a4c5">
  <xsd:schema xmlns:xsd="http://www.w3.org/2001/XMLSchema" xmlns:xs="http://www.w3.org/2001/XMLSchema" xmlns:p="http://schemas.microsoft.com/office/2006/metadata/properties" xmlns:ns2="68c5841a-5909-4d2f-a544-c309ae69ac52" xmlns:ns3="87479283-8fd9-4aff-b19f-38b2bc709453" targetNamespace="http://schemas.microsoft.com/office/2006/metadata/properties" ma:root="true" ma:fieldsID="37719f635a55a21c6c74f55fc2c350a0" ns2:_="" ns3:_="">
    <xsd:import namespace="68c5841a-5909-4d2f-a544-c309ae69ac52"/>
    <xsd:import namespace="87479283-8fd9-4aff-b19f-38b2bc70945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c5841a-5909-4d2f-a544-c309ae69ac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7479283-8fd9-4aff-b19f-38b2bc70945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5E91435-C1E0-4612-8BC0-0B938EB43E6B}"/>
</file>

<file path=customXml/itemProps2.xml><?xml version="1.0" encoding="utf-8"?>
<ds:datastoreItem xmlns:ds="http://schemas.openxmlformats.org/officeDocument/2006/customXml" ds:itemID="{06A69EE7-661C-4D85-B532-401C01437A39}"/>
</file>

<file path=customXml/itemProps3.xml><?xml version="1.0" encoding="utf-8"?>
<ds:datastoreItem xmlns:ds="http://schemas.openxmlformats.org/officeDocument/2006/customXml" ds:itemID="{2C06F0D8-63D3-45BD-8CF6-FA7919B31632}"/>
</file>

<file path=docProps/app.xml><?xml version="1.0" encoding="utf-8"?>
<Properties xmlns="http://schemas.openxmlformats.org/officeDocument/2006/extended-properties" xmlns:vt="http://schemas.openxmlformats.org/officeDocument/2006/docPropsVTypes">
  <TotalTime>608</TotalTime>
  <Words>757</Words>
  <Application>Microsoft Office PowerPoint</Application>
  <PresentationFormat>Widescreen</PresentationFormat>
  <Paragraphs>32</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Comic Sans MS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Gavin (St Marks)</dc:creator>
  <cp:lastModifiedBy>Katherine Gavin (St Marks)</cp:lastModifiedBy>
  <cp:revision>25</cp:revision>
  <dcterms:created xsi:type="dcterms:W3CDTF">2022-06-24T11:33:34Z</dcterms:created>
  <dcterms:modified xsi:type="dcterms:W3CDTF">2022-06-26T04:59:26Z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0x01010060FA3C0C86B6F74BBA11D242FD2AEF83</vt:lpwstr>
  </property>
</Properties>
</file>