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99FF"/>
    <a:srgbClr val="FF66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291" autoAdjust="0"/>
  </p:normalViewPr>
  <p:slideViewPr>
    <p:cSldViewPr snapToGrid="0">
      <p:cViewPr>
        <p:scale>
          <a:sx n="140" d="100"/>
          <a:sy n="140" d="100"/>
        </p:scale>
        <p:origin x="-90"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EB0E0-5A12-47C2-9069-F50C0350B6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99E2C91-4434-4D4D-89BD-A902DB6C2A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2899CE1-0BEF-41B1-915B-EA2EAB739052}"/>
              </a:ext>
            </a:extLst>
          </p:cNvPr>
          <p:cNvSpPr>
            <a:spLocks noGrp="1"/>
          </p:cNvSpPr>
          <p:nvPr>
            <p:ph type="dt" sz="half" idx="10"/>
          </p:nvPr>
        </p:nvSpPr>
        <p:spPr/>
        <p:txBody>
          <a:bodyPr/>
          <a:lstStyle/>
          <a:p>
            <a:fld id="{1C109A51-FD5F-476E-9C12-40E00517A39A}" type="datetimeFigureOut">
              <a:rPr lang="en-GB" smtClean="0"/>
              <a:t>26/06/2022</a:t>
            </a:fld>
            <a:endParaRPr lang="en-GB"/>
          </a:p>
        </p:txBody>
      </p:sp>
      <p:sp>
        <p:nvSpPr>
          <p:cNvPr id="5" name="Footer Placeholder 4">
            <a:extLst>
              <a:ext uri="{FF2B5EF4-FFF2-40B4-BE49-F238E27FC236}">
                <a16:creationId xmlns:a16="http://schemas.microsoft.com/office/drawing/2014/main" id="{92311A3C-8335-41A1-9BA6-4C6915CCA3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92F88C-33BA-4E30-A821-85124B61B267}"/>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1505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D9947-F6AD-4E5B-90EA-FE5935B6CA1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06D2C9A-A77E-412C-ABCA-666F56E0269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D297CCA-0BD8-4A60-AB11-B93951A42A53}"/>
              </a:ext>
            </a:extLst>
          </p:cNvPr>
          <p:cNvSpPr>
            <a:spLocks noGrp="1"/>
          </p:cNvSpPr>
          <p:nvPr>
            <p:ph type="dt" sz="half" idx="10"/>
          </p:nvPr>
        </p:nvSpPr>
        <p:spPr/>
        <p:txBody>
          <a:bodyPr/>
          <a:lstStyle/>
          <a:p>
            <a:fld id="{1C109A51-FD5F-476E-9C12-40E00517A39A}" type="datetimeFigureOut">
              <a:rPr lang="en-GB" smtClean="0"/>
              <a:t>26/06/2022</a:t>
            </a:fld>
            <a:endParaRPr lang="en-GB"/>
          </a:p>
        </p:txBody>
      </p:sp>
      <p:sp>
        <p:nvSpPr>
          <p:cNvPr id="5" name="Footer Placeholder 4">
            <a:extLst>
              <a:ext uri="{FF2B5EF4-FFF2-40B4-BE49-F238E27FC236}">
                <a16:creationId xmlns:a16="http://schemas.microsoft.com/office/drawing/2014/main" id="{2EC9EBAC-3CD1-427D-BD90-51BD7A0A2E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3833BD-E06C-4B11-AB7F-340484D62661}"/>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1474857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3DD099-FEE9-4062-A6AC-8FFA567121B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7E5CC26-46F1-4FDE-820F-326317850AD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F2A4C3-50C7-4E18-BD43-90576A557027}"/>
              </a:ext>
            </a:extLst>
          </p:cNvPr>
          <p:cNvSpPr>
            <a:spLocks noGrp="1"/>
          </p:cNvSpPr>
          <p:nvPr>
            <p:ph type="dt" sz="half" idx="10"/>
          </p:nvPr>
        </p:nvSpPr>
        <p:spPr/>
        <p:txBody>
          <a:bodyPr/>
          <a:lstStyle/>
          <a:p>
            <a:fld id="{1C109A51-FD5F-476E-9C12-40E00517A39A}" type="datetimeFigureOut">
              <a:rPr lang="en-GB" smtClean="0"/>
              <a:t>26/06/2022</a:t>
            </a:fld>
            <a:endParaRPr lang="en-GB"/>
          </a:p>
        </p:txBody>
      </p:sp>
      <p:sp>
        <p:nvSpPr>
          <p:cNvPr id="5" name="Footer Placeholder 4">
            <a:extLst>
              <a:ext uri="{FF2B5EF4-FFF2-40B4-BE49-F238E27FC236}">
                <a16:creationId xmlns:a16="http://schemas.microsoft.com/office/drawing/2014/main" id="{377DF5E9-B63D-4BFF-BECE-777194647F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FD52BC-0018-4BBF-B3CD-1F04E98A5BBE}"/>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95402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F9A8-4B67-474E-AA77-2ED01F337B2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CA8B16D-CC73-415E-A0FB-D4CBB7187DB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EC25AA-0255-4C7D-B18F-0B242A629823}"/>
              </a:ext>
            </a:extLst>
          </p:cNvPr>
          <p:cNvSpPr>
            <a:spLocks noGrp="1"/>
          </p:cNvSpPr>
          <p:nvPr>
            <p:ph type="dt" sz="half" idx="10"/>
          </p:nvPr>
        </p:nvSpPr>
        <p:spPr/>
        <p:txBody>
          <a:bodyPr/>
          <a:lstStyle/>
          <a:p>
            <a:fld id="{1C109A51-FD5F-476E-9C12-40E00517A39A}" type="datetimeFigureOut">
              <a:rPr lang="en-GB" smtClean="0"/>
              <a:t>26/06/2022</a:t>
            </a:fld>
            <a:endParaRPr lang="en-GB"/>
          </a:p>
        </p:txBody>
      </p:sp>
      <p:sp>
        <p:nvSpPr>
          <p:cNvPr id="5" name="Footer Placeholder 4">
            <a:extLst>
              <a:ext uri="{FF2B5EF4-FFF2-40B4-BE49-F238E27FC236}">
                <a16:creationId xmlns:a16="http://schemas.microsoft.com/office/drawing/2014/main" id="{B7D88E88-5B61-495A-9741-3EB8352A22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4A9FEB-332D-431F-809A-1339AE970F3B}"/>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3804148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1C47B-ECA2-4458-9BA0-B170E3376B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F09F31D-BD50-4407-9BBD-786AEC5950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B51CC68-BF23-4CFD-B20F-490093EFC414}"/>
              </a:ext>
            </a:extLst>
          </p:cNvPr>
          <p:cNvSpPr>
            <a:spLocks noGrp="1"/>
          </p:cNvSpPr>
          <p:nvPr>
            <p:ph type="dt" sz="half" idx="10"/>
          </p:nvPr>
        </p:nvSpPr>
        <p:spPr/>
        <p:txBody>
          <a:bodyPr/>
          <a:lstStyle/>
          <a:p>
            <a:fld id="{1C109A51-FD5F-476E-9C12-40E00517A39A}" type="datetimeFigureOut">
              <a:rPr lang="en-GB" smtClean="0"/>
              <a:t>26/06/2022</a:t>
            </a:fld>
            <a:endParaRPr lang="en-GB"/>
          </a:p>
        </p:txBody>
      </p:sp>
      <p:sp>
        <p:nvSpPr>
          <p:cNvPr id="5" name="Footer Placeholder 4">
            <a:extLst>
              <a:ext uri="{FF2B5EF4-FFF2-40B4-BE49-F238E27FC236}">
                <a16:creationId xmlns:a16="http://schemas.microsoft.com/office/drawing/2014/main" id="{92FAF6BB-F995-49D4-9543-0B07435963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F90F448-203C-4A4F-907E-F83549529445}"/>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2982990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B016D-3936-427E-AFBD-FA12B1AD24E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70AD720-A752-4607-AC51-B491B392FF3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6AE20A6-D871-4971-8256-0146648D995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EC74EE8-CF77-444C-A987-27A6055CF866}"/>
              </a:ext>
            </a:extLst>
          </p:cNvPr>
          <p:cNvSpPr>
            <a:spLocks noGrp="1"/>
          </p:cNvSpPr>
          <p:nvPr>
            <p:ph type="dt" sz="half" idx="10"/>
          </p:nvPr>
        </p:nvSpPr>
        <p:spPr/>
        <p:txBody>
          <a:bodyPr/>
          <a:lstStyle/>
          <a:p>
            <a:fld id="{1C109A51-FD5F-476E-9C12-40E00517A39A}" type="datetimeFigureOut">
              <a:rPr lang="en-GB" smtClean="0"/>
              <a:t>26/06/2022</a:t>
            </a:fld>
            <a:endParaRPr lang="en-GB"/>
          </a:p>
        </p:txBody>
      </p:sp>
      <p:sp>
        <p:nvSpPr>
          <p:cNvPr id="6" name="Footer Placeholder 5">
            <a:extLst>
              <a:ext uri="{FF2B5EF4-FFF2-40B4-BE49-F238E27FC236}">
                <a16:creationId xmlns:a16="http://schemas.microsoft.com/office/drawing/2014/main" id="{C0FB1A4F-679B-4923-803C-5C276BBAEA7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91BBBF-F0F6-4843-9F76-1151236B6B57}"/>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2030584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15FFB-CE9B-4B39-8C57-F68AC1B2161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0F27D6-199D-48C4-A688-081E02DEF5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861C2DA-4786-4F7E-882D-5982DA3DDF3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396DB42-5005-44C8-88E2-527376E4BE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53F92F0-7241-410D-AB4F-55FBF2622AC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40986A3-EAEF-4B74-9922-FEBBAB8A6E9F}"/>
              </a:ext>
            </a:extLst>
          </p:cNvPr>
          <p:cNvSpPr>
            <a:spLocks noGrp="1"/>
          </p:cNvSpPr>
          <p:nvPr>
            <p:ph type="dt" sz="half" idx="10"/>
          </p:nvPr>
        </p:nvSpPr>
        <p:spPr/>
        <p:txBody>
          <a:bodyPr/>
          <a:lstStyle/>
          <a:p>
            <a:fld id="{1C109A51-FD5F-476E-9C12-40E00517A39A}" type="datetimeFigureOut">
              <a:rPr lang="en-GB" smtClean="0"/>
              <a:t>26/06/2022</a:t>
            </a:fld>
            <a:endParaRPr lang="en-GB"/>
          </a:p>
        </p:txBody>
      </p:sp>
      <p:sp>
        <p:nvSpPr>
          <p:cNvPr id="8" name="Footer Placeholder 7">
            <a:extLst>
              <a:ext uri="{FF2B5EF4-FFF2-40B4-BE49-F238E27FC236}">
                <a16:creationId xmlns:a16="http://schemas.microsoft.com/office/drawing/2014/main" id="{004BB8B4-2F04-4C51-B896-7D9C1AA2E08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B32753A-A103-4297-AEE2-B4812F5FE160}"/>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694811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177C7-A7F0-4799-AD20-C68DD87E87E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15D5301-A9D9-4C47-B6F5-2A1705F00F1F}"/>
              </a:ext>
            </a:extLst>
          </p:cNvPr>
          <p:cNvSpPr>
            <a:spLocks noGrp="1"/>
          </p:cNvSpPr>
          <p:nvPr>
            <p:ph type="dt" sz="half" idx="10"/>
          </p:nvPr>
        </p:nvSpPr>
        <p:spPr/>
        <p:txBody>
          <a:bodyPr/>
          <a:lstStyle/>
          <a:p>
            <a:fld id="{1C109A51-FD5F-476E-9C12-40E00517A39A}" type="datetimeFigureOut">
              <a:rPr lang="en-GB" smtClean="0"/>
              <a:t>26/06/2022</a:t>
            </a:fld>
            <a:endParaRPr lang="en-GB"/>
          </a:p>
        </p:txBody>
      </p:sp>
      <p:sp>
        <p:nvSpPr>
          <p:cNvPr id="4" name="Footer Placeholder 3">
            <a:extLst>
              <a:ext uri="{FF2B5EF4-FFF2-40B4-BE49-F238E27FC236}">
                <a16:creationId xmlns:a16="http://schemas.microsoft.com/office/drawing/2014/main" id="{92116765-E6C7-42E0-AAD9-2E60E9B9804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CBF9531-F0D2-48C2-8B0B-8C9347AA9E10}"/>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2154581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0BAB44-E066-499E-B844-47E9D9C00CB9}"/>
              </a:ext>
            </a:extLst>
          </p:cNvPr>
          <p:cNvSpPr>
            <a:spLocks noGrp="1"/>
          </p:cNvSpPr>
          <p:nvPr>
            <p:ph type="dt" sz="half" idx="10"/>
          </p:nvPr>
        </p:nvSpPr>
        <p:spPr/>
        <p:txBody>
          <a:bodyPr/>
          <a:lstStyle/>
          <a:p>
            <a:fld id="{1C109A51-FD5F-476E-9C12-40E00517A39A}" type="datetimeFigureOut">
              <a:rPr lang="en-GB" smtClean="0"/>
              <a:t>26/06/2022</a:t>
            </a:fld>
            <a:endParaRPr lang="en-GB"/>
          </a:p>
        </p:txBody>
      </p:sp>
      <p:sp>
        <p:nvSpPr>
          <p:cNvPr id="3" name="Footer Placeholder 2">
            <a:extLst>
              <a:ext uri="{FF2B5EF4-FFF2-40B4-BE49-F238E27FC236}">
                <a16:creationId xmlns:a16="http://schemas.microsoft.com/office/drawing/2014/main" id="{DF1EA1AF-1C12-4A51-BE90-477B9CF294D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A12BA0B-EB61-4153-B3EB-186CD709F6AD}"/>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1293893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D35F8-9CAE-47AA-9604-F668EEE3BB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1359D07-C2F8-4FBA-A99B-FC1DF2CB9E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245A4D4-6569-4092-8612-08116F8366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8908E4A-B1E4-47B6-97F4-A9C8D7AB2424}"/>
              </a:ext>
            </a:extLst>
          </p:cNvPr>
          <p:cNvSpPr>
            <a:spLocks noGrp="1"/>
          </p:cNvSpPr>
          <p:nvPr>
            <p:ph type="dt" sz="half" idx="10"/>
          </p:nvPr>
        </p:nvSpPr>
        <p:spPr/>
        <p:txBody>
          <a:bodyPr/>
          <a:lstStyle/>
          <a:p>
            <a:fld id="{1C109A51-FD5F-476E-9C12-40E00517A39A}" type="datetimeFigureOut">
              <a:rPr lang="en-GB" smtClean="0"/>
              <a:t>26/06/2022</a:t>
            </a:fld>
            <a:endParaRPr lang="en-GB"/>
          </a:p>
        </p:txBody>
      </p:sp>
      <p:sp>
        <p:nvSpPr>
          <p:cNvPr id="6" name="Footer Placeholder 5">
            <a:extLst>
              <a:ext uri="{FF2B5EF4-FFF2-40B4-BE49-F238E27FC236}">
                <a16:creationId xmlns:a16="http://schemas.microsoft.com/office/drawing/2014/main" id="{9933A693-B342-4AA3-8563-6AB78A8AB72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C1436B-BE13-429A-A9D3-628C33ACA26F}"/>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2690814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214A2-3CD9-45AE-9B2C-B3E7068560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4CCEDA6-64AE-4D0C-88C3-14D6C75AB7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569A382-46A1-467C-B208-9A3C1346A3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674CBDD-0154-48BB-95C4-5DEAAE63FDED}"/>
              </a:ext>
            </a:extLst>
          </p:cNvPr>
          <p:cNvSpPr>
            <a:spLocks noGrp="1"/>
          </p:cNvSpPr>
          <p:nvPr>
            <p:ph type="dt" sz="half" idx="10"/>
          </p:nvPr>
        </p:nvSpPr>
        <p:spPr/>
        <p:txBody>
          <a:bodyPr/>
          <a:lstStyle/>
          <a:p>
            <a:fld id="{1C109A51-FD5F-476E-9C12-40E00517A39A}" type="datetimeFigureOut">
              <a:rPr lang="en-GB" smtClean="0"/>
              <a:t>26/06/2022</a:t>
            </a:fld>
            <a:endParaRPr lang="en-GB"/>
          </a:p>
        </p:txBody>
      </p:sp>
      <p:sp>
        <p:nvSpPr>
          <p:cNvPr id="6" name="Footer Placeholder 5">
            <a:extLst>
              <a:ext uri="{FF2B5EF4-FFF2-40B4-BE49-F238E27FC236}">
                <a16:creationId xmlns:a16="http://schemas.microsoft.com/office/drawing/2014/main" id="{DACE9885-6C47-4849-8F2D-C6E737A8E09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85717F8-E2A9-4962-B474-78C879A0515D}"/>
              </a:ext>
            </a:extLst>
          </p:cNvPr>
          <p:cNvSpPr>
            <a:spLocks noGrp="1"/>
          </p:cNvSpPr>
          <p:nvPr>
            <p:ph type="sldNum" sz="quarter" idx="12"/>
          </p:nvPr>
        </p:nvSpPr>
        <p:spPr/>
        <p:txBody>
          <a:bodyPr/>
          <a:lstStyle/>
          <a:p>
            <a:fld id="{B0592820-DFA8-4F1B-A4B8-0EF89C1DD832}" type="slidenum">
              <a:rPr lang="en-GB" smtClean="0"/>
              <a:t>‹#›</a:t>
            </a:fld>
            <a:endParaRPr lang="en-GB"/>
          </a:p>
        </p:txBody>
      </p:sp>
    </p:spTree>
    <p:extLst>
      <p:ext uri="{BB962C8B-B14F-4D97-AF65-F5344CB8AC3E}">
        <p14:creationId xmlns:p14="http://schemas.microsoft.com/office/powerpoint/2010/main" val="3568749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030A0">
            <a:alpha val="80000"/>
          </a:srgb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4500CA-32DC-472A-8E24-B8F415E956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C216E4-6F18-4F60-9068-2BB1A0EA46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37D127-D4C1-4B84-8380-8C5F22F3F0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109A51-FD5F-476E-9C12-40E00517A39A}" type="datetimeFigureOut">
              <a:rPr lang="en-GB" smtClean="0"/>
              <a:t>26/06/2022</a:t>
            </a:fld>
            <a:endParaRPr lang="en-GB"/>
          </a:p>
        </p:txBody>
      </p:sp>
      <p:sp>
        <p:nvSpPr>
          <p:cNvPr id="5" name="Footer Placeholder 4">
            <a:extLst>
              <a:ext uri="{FF2B5EF4-FFF2-40B4-BE49-F238E27FC236}">
                <a16:creationId xmlns:a16="http://schemas.microsoft.com/office/drawing/2014/main" id="{DED5A253-6762-41E0-9E38-2CC5C2D356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5F29FFD-07BE-4679-B6BF-6F75D6ADAB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592820-DFA8-4F1B-A4B8-0EF89C1DD832}" type="slidenum">
              <a:rPr lang="en-GB" smtClean="0"/>
              <a:t>‹#›</a:t>
            </a:fld>
            <a:endParaRPr lang="en-GB"/>
          </a:p>
        </p:txBody>
      </p:sp>
    </p:spTree>
    <p:extLst>
      <p:ext uri="{BB962C8B-B14F-4D97-AF65-F5344CB8AC3E}">
        <p14:creationId xmlns:p14="http://schemas.microsoft.com/office/powerpoint/2010/main" val="2240743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D1B8922-F602-4043-8F46-0BE9187FCE7F}"/>
              </a:ext>
            </a:extLst>
          </p:cNvPr>
          <p:cNvSpPr>
            <a:spLocks noGrp="1"/>
          </p:cNvSpPr>
          <p:nvPr>
            <p:ph type="subTitle" idx="1"/>
          </p:nvPr>
        </p:nvSpPr>
        <p:spPr>
          <a:xfrm>
            <a:off x="3670852" y="235985"/>
            <a:ext cx="4479234" cy="413371"/>
          </a:xfrm>
        </p:spPr>
        <p:txBody>
          <a:bodyPr>
            <a:normAutofit lnSpcReduction="10000"/>
          </a:bodyPr>
          <a:lstStyle/>
          <a:p>
            <a:r>
              <a:rPr lang="en-GB" dirty="0">
                <a:latin typeface="Comic Sans MS" panose="030F0702030302020204" pitchFamily="66" charset="0"/>
              </a:rPr>
              <a:t>Religious Experience </a:t>
            </a:r>
          </a:p>
        </p:txBody>
      </p:sp>
      <p:sp>
        <p:nvSpPr>
          <p:cNvPr id="4" name="Rectangle: Rounded Corners 3">
            <a:extLst>
              <a:ext uri="{FF2B5EF4-FFF2-40B4-BE49-F238E27FC236}">
                <a16:creationId xmlns:a16="http://schemas.microsoft.com/office/drawing/2014/main" id="{AD4581BF-E0B0-47AB-8A20-ACAF4895B35C}"/>
              </a:ext>
            </a:extLst>
          </p:cNvPr>
          <p:cNvSpPr/>
          <p:nvPr/>
        </p:nvSpPr>
        <p:spPr>
          <a:xfrm>
            <a:off x="119270" y="795130"/>
            <a:ext cx="2345634" cy="5950227"/>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150000"/>
              </a:lnSpc>
            </a:pPr>
            <a:r>
              <a:rPr lang="en-GB" sz="800" b="1" dirty="0">
                <a:latin typeface="Comic Sans MS" panose="030F0702030302020204" pitchFamily="66" charset="0"/>
              </a:rPr>
              <a:t>Year 7</a:t>
            </a:r>
          </a:p>
          <a:p>
            <a:pPr marL="171450" indent="-171450">
              <a:lnSpc>
                <a:spcPct val="150000"/>
              </a:lnSpc>
              <a:buFont typeface="Arial" panose="020B0604020202020204" pitchFamily="34" charset="0"/>
              <a:buChar char="•"/>
            </a:pPr>
            <a:r>
              <a:rPr lang="en-GB" sz="800" dirty="0">
                <a:latin typeface="Comic Sans MS" panose="030F0702030302020204" pitchFamily="66" charset="0"/>
              </a:rPr>
              <a:t>In </a:t>
            </a:r>
            <a:r>
              <a:rPr lang="en-GB" sz="800" u="sng" dirty="0">
                <a:latin typeface="Comic Sans MS" panose="030F0702030302020204" pitchFamily="66" charset="0"/>
              </a:rPr>
              <a:t>the Life of Jesus </a:t>
            </a:r>
            <a:r>
              <a:rPr lang="en-GB" sz="800" dirty="0">
                <a:latin typeface="Comic Sans MS" panose="030F0702030302020204" pitchFamily="66" charset="0"/>
              </a:rPr>
              <a:t>students consider </a:t>
            </a:r>
            <a:r>
              <a:rPr lang="en-GB" sz="800" b="1" dirty="0">
                <a:latin typeface="Comic Sans MS" panose="030F0702030302020204" pitchFamily="66" charset="0"/>
              </a:rPr>
              <a:t>Religious Experience </a:t>
            </a:r>
            <a:r>
              <a:rPr lang="en-GB" sz="800" dirty="0">
                <a:latin typeface="Comic Sans MS" panose="030F0702030302020204" pitchFamily="66" charset="0"/>
              </a:rPr>
              <a:t>through the experience of Mary who at the Annunciation was told by the Angel Gabriel that despite her virginity would conceive a child, who would be ‘the word made flesh’ ( John 1:3-1). Students are introduced to the key phrase miracle of the  incarnation. </a:t>
            </a:r>
            <a:endParaRPr lang="en-GB" sz="800" b="1" u="sng" dirty="0">
              <a:latin typeface="Comic Sans MS" panose="030F0702030302020204" pitchFamily="66" charset="0"/>
            </a:endParaRPr>
          </a:p>
          <a:p>
            <a:pPr marL="171450" indent="-171450">
              <a:lnSpc>
                <a:spcPct val="150000"/>
              </a:lnSpc>
              <a:buFont typeface="Arial" panose="020B0604020202020204" pitchFamily="34" charset="0"/>
              <a:buChar char="•"/>
            </a:pPr>
            <a:r>
              <a:rPr lang="en-GB" sz="800" dirty="0">
                <a:latin typeface="Comic Sans MS" panose="030F0702030302020204" pitchFamily="66" charset="0"/>
              </a:rPr>
              <a:t>In </a:t>
            </a:r>
            <a:r>
              <a:rPr lang="en-GB" sz="800" u="sng" dirty="0">
                <a:latin typeface="Comic Sans MS" panose="030F0702030302020204" pitchFamily="66" charset="0"/>
              </a:rPr>
              <a:t>The Life of the Prophet Muhammad ( PBUH)</a:t>
            </a:r>
            <a:r>
              <a:rPr lang="en-GB" sz="800" dirty="0">
                <a:latin typeface="Comic Sans MS" panose="030F0702030302020204" pitchFamily="66" charset="0"/>
              </a:rPr>
              <a:t> students consider </a:t>
            </a:r>
            <a:r>
              <a:rPr lang="en-GB" sz="800" b="1" dirty="0">
                <a:latin typeface="Comic Sans MS" panose="030F0702030302020204" pitchFamily="66" charset="0"/>
              </a:rPr>
              <a:t>Religious Experience </a:t>
            </a:r>
            <a:r>
              <a:rPr lang="en-GB" sz="800" dirty="0">
                <a:latin typeface="Comic Sans MS" panose="030F0702030302020204" pitchFamily="66" charset="0"/>
              </a:rPr>
              <a:t>when we learn about The Prophets experience in the cave in Mount Hira. The Angel Jibril appears to Muhammad to reveal to him the Quran. </a:t>
            </a:r>
          </a:p>
          <a:p>
            <a:pPr marL="171450" indent="-171450">
              <a:lnSpc>
                <a:spcPct val="150000"/>
              </a:lnSpc>
              <a:buFont typeface="Arial" panose="020B0604020202020204" pitchFamily="34" charset="0"/>
              <a:buChar char="•"/>
            </a:pPr>
            <a:r>
              <a:rPr lang="en-GB" sz="800" dirty="0">
                <a:latin typeface="Comic Sans MS" panose="030F0702030302020204" pitchFamily="66" charset="0"/>
              </a:rPr>
              <a:t>In the </a:t>
            </a:r>
            <a:r>
              <a:rPr lang="en-GB" sz="800" u="sng" dirty="0">
                <a:latin typeface="Comic Sans MS" panose="030F0702030302020204" pitchFamily="66" charset="0"/>
              </a:rPr>
              <a:t>5 Pillars of Islam and the Quran </a:t>
            </a:r>
            <a:r>
              <a:rPr lang="en-GB" sz="800" dirty="0">
                <a:latin typeface="Comic Sans MS" panose="030F0702030302020204" pitchFamily="66" charset="0"/>
              </a:rPr>
              <a:t>we explore </a:t>
            </a:r>
            <a:r>
              <a:rPr lang="en-GB" sz="800" b="1" dirty="0">
                <a:latin typeface="Comic Sans MS" panose="030F0702030302020204" pitchFamily="66" charset="0"/>
              </a:rPr>
              <a:t>Religious Experience </a:t>
            </a:r>
            <a:r>
              <a:rPr lang="en-GB" sz="800" dirty="0">
                <a:latin typeface="Comic Sans MS" panose="030F0702030302020204" pitchFamily="66" charset="0"/>
              </a:rPr>
              <a:t>through studying accounts of the Hajj pilgrimage to Mecca and how such experiences have changed the course of history. Most notably we explore the study of Malcolm X and how his religious experience on hajj resulted in him seeking racial integration in the USA.   </a:t>
            </a:r>
            <a:endParaRPr lang="en-GB" sz="800" b="1" u="sng" dirty="0">
              <a:latin typeface="Comic Sans MS" panose="030F0702030302020204" pitchFamily="66" charset="0"/>
            </a:endParaRPr>
          </a:p>
          <a:p>
            <a:pPr marL="171450" indent="-171450">
              <a:lnSpc>
                <a:spcPct val="150000"/>
              </a:lnSpc>
              <a:buFont typeface="Arial" panose="020B0604020202020204" pitchFamily="34" charset="0"/>
              <a:buChar char="•"/>
            </a:pPr>
            <a:endParaRPr lang="en-GB" sz="800" b="1" dirty="0">
              <a:latin typeface="Comic Sans MS" panose="030F0702030302020204" pitchFamily="66" charset="0"/>
            </a:endParaRPr>
          </a:p>
        </p:txBody>
      </p:sp>
      <p:sp>
        <p:nvSpPr>
          <p:cNvPr id="13" name="Rectangle: Rounded Corners 12">
            <a:extLst>
              <a:ext uri="{FF2B5EF4-FFF2-40B4-BE49-F238E27FC236}">
                <a16:creationId xmlns:a16="http://schemas.microsoft.com/office/drawing/2014/main" id="{273901C9-E7B0-40D6-870C-763A549ECAF9}"/>
              </a:ext>
            </a:extLst>
          </p:cNvPr>
          <p:cNvSpPr/>
          <p:nvPr/>
        </p:nvSpPr>
        <p:spPr>
          <a:xfrm>
            <a:off x="2519570" y="795128"/>
            <a:ext cx="2345634" cy="5950227"/>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150000"/>
              </a:lnSpc>
            </a:pPr>
            <a:r>
              <a:rPr lang="en-GB" sz="700" b="1" dirty="0">
                <a:latin typeface="Comic Sans MS" panose="030F0702030302020204" pitchFamily="66" charset="0"/>
              </a:rPr>
              <a:t>Year 8</a:t>
            </a:r>
          </a:p>
          <a:p>
            <a:pPr marL="171450" indent="-171450">
              <a:lnSpc>
                <a:spcPct val="150000"/>
              </a:lnSpc>
              <a:buFont typeface="Arial" panose="020B0604020202020204" pitchFamily="34" charset="0"/>
              <a:buChar char="•"/>
            </a:pPr>
            <a:r>
              <a:rPr lang="en-GB" sz="700" dirty="0">
                <a:latin typeface="Comic Sans MS" panose="030F0702030302020204" pitchFamily="66" charset="0"/>
              </a:rPr>
              <a:t>In </a:t>
            </a:r>
            <a:r>
              <a:rPr lang="en-GB" sz="700" u="sng" dirty="0">
                <a:latin typeface="Comic Sans MS" panose="030F0702030302020204" pitchFamily="66" charset="0"/>
              </a:rPr>
              <a:t>The Eucharist </a:t>
            </a:r>
            <a:r>
              <a:rPr lang="en-GB" sz="700" dirty="0">
                <a:latin typeface="Comic Sans MS" panose="030F0702030302020204" pitchFamily="66" charset="0"/>
              </a:rPr>
              <a:t>students understand </a:t>
            </a:r>
            <a:r>
              <a:rPr lang="en-GB" sz="700" b="1" dirty="0">
                <a:latin typeface="Comic Sans MS" panose="030F0702030302020204" pitchFamily="66" charset="0"/>
              </a:rPr>
              <a:t>Religious Experience </a:t>
            </a:r>
            <a:r>
              <a:rPr lang="en-GB" sz="700" dirty="0">
                <a:latin typeface="Comic Sans MS" panose="030F0702030302020204" pitchFamily="66" charset="0"/>
              </a:rPr>
              <a:t>through the study of the Christian practice of the Eucharist. Students understand how Catholic and Orthodox Christians experience the Eucharist as a miracle ( through transubstantiation). Whereas other Christian denominations experience it as a memorial of Jesus’ Last Supper. Students also explore Christians who do not celebrate the Eucharist for  example Quaker Christians who maintain  that it is  advantageous  to experience the Holy Spirit through silence or Salvation Army Christians who believe that you experience Jesus through helping the poor and needy based on Jesus’ teachings in Matthew 25, the parable of the sheep and the goats.  </a:t>
            </a:r>
          </a:p>
          <a:p>
            <a:pPr marL="171450" indent="-171450">
              <a:lnSpc>
                <a:spcPct val="150000"/>
              </a:lnSpc>
              <a:buFont typeface="Arial" panose="020B0604020202020204" pitchFamily="34" charset="0"/>
              <a:buChar char="•"/>
            </a:pPr>
            <a:r>
              <a:rPr lang="en-GB" sz="700" dirty="0">
                <a:latin typeface="Comic Sans MS" panose="030F0702030302020204" pitchFamily="66" charset="0"/>
              </a:rPr>
              <a:t>In </a:t>
            </a:r>
            <a:r>
              <a:rPr lang="en-GB" sz="700" u="sng" dirty="0">
                <a:latin typeface="Comic Sans MS" panose="030F0702030302020204" pitchFamily="66" charset="0"/>
              </a:rPr>
              <a:t>The Shack </a:t>
            </a:r>
            <a:r>
              <a:rPr lang="en-GB" sz="700" dirty="0">
                <a:latin typeface="Comic Sans MS" panose="030F0702030302020204" pitchFamily="66" charset="0"/>
              </a:rPr>
              <a:t>we build upon our understanding of </a:t>
            </a:r>
            <a:r>
              <a:rPr lang="en-GB" sz="700" b="1" dirty="0">
                <a:latin typeface="Comic Sans MS" panose="030F0702030302020204" pitchFamily="66" charset="0"/>
              </a:rPr>
              <a:t>Religious Experience </a:t>
            </a:r>
            <a:r>
              <a:rPr lang="en-GB" sz="700" dirty="0">
                <a:latin typeface="Comic Sans MS" panose="030F0702030302020204" pitchFamily="66" charset="0"/>
              </a:rPr>
              <a:t>through revisiting the concept of the miracle of the incarnation. Mackenzie ( the main character) asks Jesus: ‘ Why do I find it so much easier to speak with you compared to the other two? ( God the Father and God the Holy Spirit). The response is an explanation of the incarnation that by God taking on the human experience through the miracle of the incarnation an interconnectivity between mankind and the divine occurs: through which the character of Mackenzie finds healing following the brutal murder of his daughter Missy. </a:t>
            </a:r>
            <a:endParaRPr lang="en-GB" sz="700" b="1" u="sng" dirty="0">
              <a:latin typeface="Comic Sans MS" panose="030F0702030302020204" pitchFamily="66" charset="0"/>
            </a:endParaRPr>
          </a:p>
          <a:p>
            <a:pPr>
              <a:lnSpc>
                <a:spcPct val="150000"/>
              </a:lnSpc>
            </a:pPr>
            <a:endParaRPr lang="en-GB" sz="800" b="1" dirty="0">
              <a:latin typeface="Comic Sans MS" panose="030F0702030302020204" pitchFamily="66" charset="0"/>
            </a:endParaRPr>
          </a:p>
        </p:txBody>
      </p:sp>
      <p:sp>
        <p:nvSpPr>
          <p:cNvPr id="15" name="Rectangle: Rounded Corners 14">
            <a:extLst>
              <a:ext uri="{FF2B5EF4-FFF2-40B4-BE49-F238E27FC236}">
                <a16:creationId xmlns:a16="http://schemas.microsoft.com/office/drawing/2014/main" id="{875555C6-9767-4FC9-93E4-D164146CD2F4}"/>
              </a:ext>
            </a:extLst>
          </p:cNvPr>
          <p:cNvSpPr/>
          <p:nvPr/>
        </p:nvSpPr>
        <p:spPr>
          <a:xfrm>
            <a:off x="4923183" y="795130"/>
            <a:ext cx="2345634" cy="5950227"/>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150000"/>
              </a:lnSpc>
            </a:pPr>
            <a:r>
              <a:rPr lang="en-GB" sz="1100" b="1" dirty="0">
                <a:latin typeface="Comic Sans MS" panose="030F0702030302020204" pitchFamily="66" charset="0"/>
              </a:rPr>
              <a:t>Year 9</a:t>
            </a:r>
          </a:p>
          <a:p>
            <a:pPr>
              <a:lnSpc>
                <a:spcPct val="150000"/>
              </a:lnSpc>
            </a:pPr>
            <a:r>
              <a:rPr lang="en-GB" sz="1100" dirty="0">
                <a:latin typeface="Comic Sans MS" panose="030F0702030302020204" pitchFamily="66" charset="0"/>
              </a:rPr>
              <a:t>The topic ‘</a:t>
            </a:r>
            <a:r>
              <a:rPr lang="en-GB" sz="1100" u="sng" dirty="0">
                <a:latin typeface="Comic Sans MS" panose="030F0702030302020204" pitchFamily="66" charset="0"/>
              </a:rPr>
              <a:t>What is a Religion</a:t>
            </a:r>
            <a:r>
              <a:rPr lang="en-GB" sz="1100" dirty="0">
                <a:latin typeface="Comic Sans MS" panose="030F0702030302020204" pitchFamily="66" charset="0"/>
              </a:rPr>
              <a:t>?’ facilitates the study of </a:t>
            </a:r>
            <a:r>
              <a:rPr lang="en-GB" sz="1100" b="1" dirty="0">
                <a:latin typeface="Comic Sans MS" panose="030F0702030302020204" pitchFamily="66" charset="0"/>
              </a:rPr>
              <a:t>Religious Experience </a:t>
            </a:r>
            <a:r>
              <a:rPr lang="en-GB" sz="1100" dirty="0">
                <a:latin typeface="Comic Sans MS" panose="030F0702030302020204" pitchFamily="66" charset="0"/>
              </a:rPr>
              <a:t>as students research </a:t>
            </a:r>
            <a:r>
              <a:rPr lang="en-GB" sz="1100" dirty="0" err="1">
                <a:latin typeface="Comic Sans MS" panose="030F0702030302020204" pitchFamily="66" charset="0"/>
              </a:rPr>
              <a:t>Ninian</a:t>
            </a:r>
            <a:r>
              <a:rPr lang="en-GB" sz="1100" dirty="0">
                <a:latin typeface="Comic Sans MS" panose="030F0702030302020204" pitchFamily="66" charset="0"/>
              </a:rPr>
              <a:t> Smart’s 7 dimensions of religion the third of these is ‘Experiential and emotional’ whereby students understand that  people who follow a religion have a personal and emotional connection to their faith and God. To explore this example further we consider the Religious Experience of bathing  in the healing waters of Lourdes France. </a:t>
            </a:r>
          </a:p>
          <a:p>
            <a:pPr>
              <a:lnSpc>
                <a:spcPct val="150000"/>
              </a:lnSpc>
            </a:pPr>
            <a:endParaRPr lang="en-GB" sz="800" dirty="0">
              <a:latin typeface="Comic Sans MS" panose="030F0702030302020204" pitchFamily="66" charset="0"/>
            </a:endParaRPr>
          </a:p>
        </p:txBody>
      </p:sp>
      <p:sp>
        <p:nvSpPr>
          <p:cNvPr id="18" name="Rectangle: Rounded Corners 17">
            <a:extLst>
              <a:ext uri="{FF2B5EF4-FFF2-40B4-BE49-F238E27FC236}">
                <a16:creationId xmlns:a16="http://schemas.microsoft.com/office/drawing/2014/main" id="{62DAE80B-97EF-4601-8FB6-53DA481A734D}"/>
              </a:ext>
            </a:extLst>
          </p:cNvPr>
          <p:cNvSpPr/>
          <p:nvPr/>
        </p:nvSpPr>
        <p:spPr>
          <a:xfrm>
            <a:off x="7323483" y="795127"/>
            <a:ext cx="2345634" cy="5950227"/>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150000"/>
              </a:lnSpc>
            </a:pPr>
            <a:r>
              <a:rPr lang="en-GB" sz="600" b="1" dirty="0">
                <a:latin typeface="Comic Sans MS" panose="030F0702030302020204" pitchFamily="66" charset="0"/>
              </a:rPr>
              <a:t>Year 10</a:t>
            </a:r>
          </a:p>
          <a:p>
            <a:pPr marL="285750" indent="-285750">
              <a:lnSpc>
                <a:spcPct val="150000"/>
              </a:lnSpc>
              <a:buFont typeface="Arial" panose="020B0604020202020204" pitchFamily="34" charset="0"/>
              <a:buChar char="•"/>
            </a:pPr>
            <a:r>
              <a:rPr lang="en-GB" sz="600" dirty="0">
                <a:latin typeface="Comic Sans MS" panose="030F0702030302020204" pitchFamily="66" charset="0"/>
              </a:rPr>
              <a:t>In </a:t>
            </a:r>
            <a:r>
              <a:rPr lang="en-GB" sz="600" u="sng" dirty="0">
                <a:latin typeface="Comic Sans MS" panose="030F0702030302020204" pitchFamily="66" charset="0"/>
              </a:rPr>
              <a:t>Christian Beliefs </a:t>
            </a:r>
            <a:r>
              <a:rPr lang="en-GB" sz="600" dirty="0">
                <a:latin typeface="Comic Sans MS" panose="030F0702030302020204" pitchFamily="66" charset="0"/>
              </a:rPr>
              <a:t>( 1) we investigate into </a:t>
            </a:r>
            <a:r>
              <a:rPr lang="en-GB" sz="600" b="1" dirty="0">
                <a:latin typeface="Comic Sans MS" panose="030F0702030302020204" pitchFamily="66" charset="0"/>
              </a:rPr>
              <a:t>Religious Experience </a:t>
            </a:r>
            <a:r>
              <a:rPr lang="en-GB" sz="600" dirty="0">
                <a:latin typeface="Comic Sans MS" panose="030F0702030302020204" pitchFamily="66" charset="0"/>
              </a:rPr>
              <a:t>further by revisiting  the miracle of the incarnation we build upon students knowledge and understanding by introducing them to the biblical justifications for such a belief we read John 1:1-3 and Genesis 1:1-3 in conjunction with each other to understand that the three persons of the Trinity eternally co – exist yet the incarnation became the miracle through which Jesus entered into history. </a:t>
            </a:r>
          </a:p>
          <a:p>
            <a:pPr marL="285750" indent="-285750">
              <a:lnSpc>
                <a:spcPct val="150000"/>
              </a:lnSpc>
              <a:buFont typeface="Arial" panose="020B0604020202020204" pitchFamily="34" charset="0"/>
              <a:buChar char="•"/>
            </a:pPr>
            <a:r>
              <a:rPr lang="en-GB" sz="600" dirty="0">
                <a:latin typeface="Comic Sans MS" panose="030F0702030302020204" pitchFamily="66" charset="0"/>
              </a:rPr>
              <a:t>In </a:t>
            </a:r>
            <a:r>
              <a:rPr lang="en-GB" sz="600" u="sng" dirty="0">
                <a:latin typeface="Comic Sans MS" panose="030F0702030302020204" pitchFamily="66" charset="0"/>
              </a:rPr>
              <a:t>Christian Practices (1) </a:t>
            </a:r>
            <a:r>
              <a:rPr lang="en-GB" sz="600" dirty="0">
                <a:latin typeface="Comic Sans MS" panose="030F0702030302020204" pitchFamily="66" charset="0"/>
              </a:rPr>
              <a:t>we consider </a:t>
            </a:r>
            <a:r>
              <a:rPr lang="en-GB" sz="600" b="1" dirty="0">
                <a:latin typeface="Comic Sans MS" panose="030F0702030302020204" pitchFamily="66" charset="0"/>
              </a:rPr>
              <a:t>Religious Experience </a:t>
            </a:r>
            <a:r>
              <a:rPr lang="en-GB" sz="600" dirty="0">
                <a:latin typeface="Comic Sans MS" panose="030F0702030302020204" pitchFamily="66" charset="0"/>
              </a:rPr>
              <a:t>further through the study of various Christian practices such as speaking in tongues in the Pentecostal tradition. We also revisit the Sacraments especially. The Eucharist and Baptism we explore believers baptism and how it is considered by Baptist and Pentecostal Christians to be an outward sign of an inner conversion. Finally, we consider religious experiences that take place on pilgrimage we revisit the example of  Lourdes were we consider the 83 miracles that are claimed to have taken place there. </a:t>
            </a:r>
          </a:p>
          <a:p>
            <a:pPr marL="285750" indent="-285750">
              <a:lnSpc>
                <a:spcPct val="150000"/>
              </a:lnSpc>
              <a:buFont typeface="Arial" panose="020B0604020202020204" pitchFamily="34" charset="0"/>
              <a:buChar char="•"/>
            </a:pPr>
            <a:r>
              <a:rPr lang="en-GB" sz="600" dirty="0">
                <a:latin typeface="Comic Sans MS" panose="030F0702030302020204" pitchFamily="66" charset="0"/>
              </a:rPr>
              <a:t>In </a:t>
            </a:r>
            <a:r>
              <a:rPr lang="en-GB" sz="600" u="sng" dirty="0">
                <a:latin typeface="Comic Sans MS" panose="030F0702030302020204" pitchFamily="66" charset="0"/>
              </a:rPr>
              <a:t>Christian Practices (2) </a:t>
            </a:r>
            <a:r>
              <a:rPr lang="en-GB" sz="600" dirty="0">
                <a:latin typeface="Comic Sans MS" panose="030F0702030302020204" pitchFamily="66" charset="0"/>
              </a:rPr>
              <a:t> we explore </a:t>
            </a:r>
            <a:r>
              <a:rPr lang="en-GB" sz="600" b="1" dirty="0">
                <a:latin typeface="Comic Sans MS" panose="030F0702030302020204" pitchFamily="66" charset="0"/>
              </a:rPr>
              <a:t>Religious Experience </a:t>
            </a:r>
            <a:r>
              <a:rPr lang="en-GB" sz="600" dirty="0">
                <a:latin typeface="Comic Sans MS" panose="030F0702030302020204" pitchFamily="66" charset="0"/>
              </a:rPr>
              <a:t>through the vehicle of the Sacrament of Reconciliation , for Catholic and Orthodox Christians the Sacrament is an outward sign of an inward grace therefore an outpouring of love that we do not deserve, yet are freely given. </a:t>
            </a:r>
            <a:endParaRPr lang="en-GB" sz="600" b="1" u="sng" dirty="0">
              <a:latin typeface="Comic Sans MS" panose="030F0702030302020204" pitchFamily="66" charset="0"/>
            </a:endParaRPr>
          </a:p>
          <a:p>
            <a:endParaRPr lang="en-GB" sz="600" b="1" dirty="0">
              <a:latin typeface="Comic Sans MS" panose="030F0702030302020204" pitchFamily="66" charset="0"/>
            </a:endParaRPr>
          </a:p>
          <a:p>
            <a:endParaRPr lang="en-GB" sz="600" b="1" dirty="0">
              <a:latin typeface="Comic Sans MS" panose="030F0702030302020204" pitchFamily="66" charset="0"/>
            </a:endParaRPr>
          </a:p>
          <a:p>
            <a:pPr marL="285750" indent="-285750" algn="ctr">
              <a:buFont typeface="Arial" panose="020B0604020202020204" pitchFamily="34" charset="0"/>
              <a:buChar char="•"/>
            </a:pPr>
            <a:endParaRPr lang="en-GB" dirty="0">
              <a:latin typeface="Comic Sans MS" panose="030F0702030302020204" pitchFamily="66" charset="0"/>
            </a:endParaRPr>
          </a:p>
        </p:txBody>
      </p:sp>
      <p:sp>
        <p:nvSpPr>
          <p:cNvPr id="19" name="Rectangle: Rounded Corners 18">
            <a:extLst>
              <a:ext uri="{FF2B5EF4-FFF2-40B4-BE49-F238E27FC236}">
                <a16:creationId xmlns:a16="http://schemas.microsoft.com/office/drawing/2014/main" id="{61350E0C-D948-48F9-9B73-22AEB33BF2F0}"/>
              </a:ext>
            </a:extLst>
          </p:cNvPr>
          <p:cNvSpPr/>
          <p:nvPr/>
        </p:nvSpPr>
        <p:spPr>
          <a:xfrm>
            <a:off x="9781762" y="795126"/>
            <a:ext cx="2345634" cy="5950227"/>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150000"/>
              </a:lnSpc>
            </a:pPr>
            <a:r>
              <a:rPr lang="en-GB" sz="1000" b="1" dirty="0">
                <a:latin typeface="Comic Sans MS" panose="030F0702030302020204" pitchFamily="66" charset="0"/>
              </a:rPr>
              <a:t>Year 11</a:t>
            </a:r>
          </a:p>
          <a:p>
            <a:pPr>
              <a:lnSpc>
                <a:spcPct val="150000"/>
              </a:lnSpc>
            </a:pPr>
            <a:r>
              <a:rPr lang="en-GB" sz="1000" dirty="0">
                <a:latin typeface="Comic Sans MS" panose="030F0702030302020204" pitchFamily="66" charset="0"/>
              </a:rPr>
              <a:t>In </a:t>
            </a:r>
            <a:r>
              <a:rPr lang="en-GB" sz="1000" u="sng" dirty="0">
                <a:latin typeface="Comic Sans MS" panose="030F0702030302020204" pitchFamily="66" charset="0"/>
              </a:rPr>
              <a:t>Theme C : The Existence of God and Revelation  </a:t>
            </a:r>
            <a:r>
              <a:rPr lang="en-GB" sz="1000" dirty="0">
                <a:latin typeface="Comic Sans MS" panose="030F0702030302020204" pitchFamily="66" charset="0"/>
              </a:rPr>
              <a:t>students understand </a:t>
            </a:r>
            <a:r>
              <a:rPr lang="en-GB" sz="1000" b="1" dirty="0">
                <a:latin typeface="Comic Sans MS" panose="030F0702030302020204" pitchFamily="66" charset="0"/>
              </a:rPr>
              <a:t>Religious Experience </a:t>
            </a:r>
            <a:r>
              <a:rPr lang="en-GB" sz="1000" dirty="0">
                <a:latin typeface="Comic Sans MS" panose="030F0702030302020204" pitchFamily="66" charset="0"/>
              </a:rPr>
              <a:t>through the study of both general and special revelation. In particular whether these types of revelations are proof of God’s existence. We revisit Lourdes Pilgrimage for a third time and consider whether the 83 miracles that are claimed to have taken place there are legitimate . We explore the atheist argument of ‘ God of the gaps’  and whether it could be used to explain the phenomena of healing waters in France or whether a genuine religious experience took place between Mary and St. Bernadette in 1858 and as a result  God’s healing powers can be experienced at Lourdes today. </a:t>
            </a:r>
            <a:endParaRPr lang="en-GB" sz="1000" b="1" u="sng" dirty="0">
              <a:latin typeface="Comic Sans MS" panose="030F0702030302020204" pitchFamily="66" charset="0"/>
            </a:endParaRPr>
          </a:p>
        </p:txBody>
      </p:sp>
      <p:sp>
        <p:nvSpPr>
          <p:cNvPr id="20" name="TextBox 19">
            <a:extLst>
              <a:ext uri="{FF2B5EF4-FFF2-40B4-BE49-F238E27FC236}">
                <a16:creationId xmlns:a16="http://schemas.microsoft.com/office/drawing/2014/main" id="{A520ED01-411A-464E-BB57-4CE46716ED5F}"/>
              </a:ext>
            </a:extLst>
          </p:cNvPr>
          <p:cNvSpPr txBox="1"/>
          <p:nvPr/>
        </p:nvSpPr>
        <p:spPr>
          <a:xfrm>
            <a:off x="119270" y="127591"/>
            <a:ext cx="3176823" cy="230832"/>
          </a:xfrm>
          <a:prstGeom prst="rect">
            <a:avLst/>
          </a:prstGeom>
          <a:noFill/>
        </p:spPr>
        <p:txBody>
          <a:bodyPr wrap="square" rtlCol="0">
            <a:spAutoFit/>
          </a:bodyPr>
          <a:lstStyle/>
          <a:p>
            <a:r>
              <a:rPr lang="en-GB" sz="900" dirty="0">
                <a:latin typeface="Comic Sans MS" panose="030F0702030302020204" pitchFamily="66" charset="0"/>
              </a:rPr>
              <a:t>Underlined : titles of schemes of work  </a:t>
            </a:r>
          </a:p>
        </p:txBody>
      </p:sp>
    </p:spTree>
    <p:extLst>
      <p:ext uri="{BB962C8B-B14F-4D97-AF65-F5344CB8AC3E}">
        <p14:creationId xmlns:p14="http://schemas.microsoft.com/office/powerpoint/2010/main" val="1578758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D1B8922-F602-4043-8F46-0BE9187FCE7F}"/>
              </a:ext>
            </a:extLst>
          </p:cNvPr>
          <p:cNvSpPr>
            <a:spLocks noGrp="1"/>
          </p:cNvSpPr>
          <p:nvPr>
            <p:ph type="subTitle" idx="1"/>
          </p:nvPr>
        </p:nvSpPr>
        <p:spPr>
          <a:xfrm>
            <a:off x="1" y="85790"/>
            <a:ext cx="12192000" cy="770020"/>
          </a:xfrm>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r>
              <a:rPr lang="en-GB" dirty="0">
                <a:latin typeface="Comic Sans MS" panose="030F0702030302020204" pitchFamily="66" charset="0"/>
              </a:rPr>
              <a:t> </a:t>
            </a:r>
          </a:p>
          <a:p>
            <a:r>
              <a:rPr lang="en-GB" dirty="0">
                <a:latin typeface="Comic Sans MS" panose="030F0702030302020204" pitchFamily="66" charset="0"/>
              </a:rPr>
              <a:t>An example of how the concept of </a:t>
            </a:r>
            <a:r>
              <a:rPr lang="en-GB" b="1" i="1" dirty="0">
                <a:latin typeface="Comic Sans MS" panose="030F0702030302020204" pitchFamily="66" charset="0"/>
              </a:rPr>
              <a:t>Miracle of the Incarnation </a:t>
            </a:r>
            <a:r>
              <a:rPr lang="en-GB" dirty="0">
                <a:latin typeface="Comic Sans MS" panose="030F0702030302020204" pitchFamily="66" charset="0"/>
              </a:rPr>
              <a:t> build upon throughout student’s time at St Marks.  </a:t>
            </a:r>
          </a:p>
        </p:txBody>
      </p:sp>
      <p:sp>
        <p:nvSpPr>
          <p:cNvPr id="8" name="Rectangle: Rounded Corners 7">
            <a:extLst>
              <a:ext uri="{FF2B5EF4-FFF2-40B4-BE49-F238E27FC236}">
                <a16:creationId xmlns:a16="http://schemas.microsoft.com/office/drawing/2014/main" id="{BC926B93-AB14-4063-B72C-5DADE6743C9E}"/>
              </a:ext>
            </a:extLst>
          </p:cNvPr>
          <p:cNvSpPr/>
          <p:nvPr/>
        </p:nvSpPr>
        <p:spPr>
          <a:xfrm>
            <a:off x="174559" y="4489284"/>
            <a:ext cx="2617833" cy="1853559"/>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150000"/>
              </a:lnSpc>
            </a:pPr>
            <a:r>
              <a:rPr lang="en-GB" sz="800" b="1" dirty="0">
                <a:latin typeface="Comic Sans MS" panose="030F0702030302020204" pitchFamily="66" charset="0"/>
              </a:rPr>
              <a:t>Year7</a:t>
            </a:r>
          </a:p>
          <a:p>
            <a:pPr>
              <a:lnSpc>
                <a:spcPct val="150000"/>
              </a:lnSpc>
            </a:pPr>
            <a:r>
              <a:rPr lang="en-GB" sz="800" dirty="0">
                <a:latin typeface="Comic Sans MS" panose="030F0702030302020204" pitchFamily="66" charset="0"/>
              </a:rPr>
              <a:t>When studying </a:t>
            </a:r>
            <a:r>
              <a:rPr lang="en-GB" sz="800" u="sng" dirty="0">
                <a:latin typeface="Comic Sans MS" panose="030F0702030302020204" pitchFamily="66" charset="0"/>
              </a:rPr>
              <a:t>the Life of Jesus </a:t>
            </a:r>
            <a:r>
              <a:rPr lang="en-GB" sz="800" dirty="0">
                <a:latin typeface="Comic Sans MS" panose="030F0702030302020204" pitchFamily="66" charset="0"/>
              </a:rPr>
              <a:t> in Autumn 2: students consider the experience of Mary who at the Annunciation was told by the Angel Gabriel that despite her virginity would conceive a child, who would be ‘the word made flesh’ ( John 1:3-1). Students are introduced to the key phrase miracle of the  incarnation. </a:t>
            </a:r>
            <a:endParaRPr lang="en-GB" sz="800" b="1" u="sng" dirty="0">
              <a:latin typeface="Comic Sans MS" panose="030F0702030302020204" pitchFamily="66" charset="0"/>
            </a:endParaRPr>
          </a:p>
          <a:p>
            <a:pPr>
              <a:lnSpc>
                <a:spcPct val="150000"/>
              </a:lnSpc>
            </a:pPr>
            <a:endParaRPr lang="en-GB" sz="800" b="1" dirty="0">
              <a:latin typeface="Comic Sans MS" panose="030F0702030302020204" pitchFamily="66" charset="0"/>
            </a:endParaRPr>
          </a:p>
        </p:txBody>
      </p:sp>
      <p:sp>
        <p:nvSpPr>
          <p:cNvPr id="10" name="Rectangle: Rounded Corners 9">
            <a:extLst>
              <a:ext uri="{FF2B5EF4-FFF2-40B4-BE49-F238E27FC236}">
                <a16:creationId xmlns:a16="http://schemas.microsoft.com/office/drawing/2014/main" id="{1028D600-9306-441D-B17A-2C71ABE01080}"/>
              </a:ext>
            </a:extLst>
          </p:cNvPr>
          <p:cNvSpPr/>
          <p:nvPr/>
        </p:nvSpPr>
        <p:spPr>
          <a:xfrm>
            <a:off x="3206606" y="3593968"/>
            <a:ext cx="4017719" cy="2620443"/>
          </a:xfrm>
          <a:prstGeom prst="roundRect">
            <a:avLst>
              <a:gd name="adj" fmla="val 23356"/>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150000"/>
              </a:lnSpc>
            </a:pPr>
            <a:endParaRPr lang="en-GB" sz="800" b="1" dirty="0">
              <a:latin typeface="Comic Sans MS" panose="030F0702030302020204" pitchFamily="66" charset="0"/>
            </a:endParaRPr>
          </a:p>
          <a:p>
            <a:pPr algn="ctr">
              <a:lnSpc>
                <a:spcPct val="150000"/>
              </a:lnSpc>
            </a:pPr>
            <a:r>
              <a:rPr lang="en-GB" sz="800" b="1" dirty="0">
                <a:latin typeface="Comic Sans MS" panose="030F0702030302020204" pitchFamily="66" charset="0"/>
              </a:rPr>
              <a:t>Year 8</a:t>
            </a:r>
          </a:p>
          <a:p>
            <a:pPr>
              <a:lnSpc>
                <a:spcPct val="150000"/>
              </a:lnSpc>
            </a:pPr>
            <a:r>
              <a:rPr lang="en-GB" sz="800" dirty="0">
                <a:latin typeface="Comic Sans MS" panose="030F0702030302020204" pitchFamily="66" charset="0"/>
              </a:rPr>
              <a:t>When studying </a:t>
            </a:r>
            <a:r>
              <a:rPr lang="en-GB" sz="800" u="sng" dirty="0">
                <a:latin typeface="Comic Sans MS" panose="030F0702030302020204" pitchFamily="66" charset="0"/>
              </a:rPr>
              <a:t>The Shack </a:t>
            </a:r>
            <a:r>
              <a:rPr lang="en-GB" sz="800" dirty="0">
                <a:latin typeface="Comic Sans MS" panose="030F0702030302020204" pitchFamily="66" charset="0"/>
              </a:rPr>
              <a:t>in Summer B: students  revisit the concept of the miracle of the incarnation. Mackenzie ( the main character) asks Jesus: ‘ Why do I find it so much easier to speak with you compared to the other two? ( God the Father and God the Holy Spirit). The response is an explanation of the incarnation that by God taking on the human experience through the miracle of the incarnation an interconnectivity between mankind and the divine occurs: through which the character of Mackenzie finds healing following the brutal murder of his daughter Missy. Students reflect upon this when writing a healing journal for Mackenzie using supporting bible quotes. </a:t>
            </a:r>
          </a:p>
          <a:p>
            <a:pPr>
              <a:lnSpc>
                <a:spcPct val="150000"/>
              </a:lnSpc>
            </a:pPr>
            <a:endParaRPr lang="en-GB" sz="800" dirty="0">
              <a:latin typeface="Comic Sans MS" panose="030F0702030302020204" pitchFamily="66" charset="0"/>
            </a:endParaRPr>
          </a:p>
          <a:p>
            <a:pPr algn="ctr">
              <a:lnSpc>
                <a:spcPct val="150000"/>
              </a:lnSpc>
            </a:pPr>
            <a:endParaRPr lang="en-GB" sz="800" b="1" dirty="0">
              <a:latin typeface="Comic Sans MS" panose="030F0702030302020204" pitchFamily="66" charset="0"/>
            </a:endParaRPr>
          </a:p>
        </p:txBody>
      </p:sp>
      <p:sp>
        <p:nvSpPr>
          <p:cNvPr id="16" name="Rectangle: Rounded Corners 15">
            <a:extLst>
              <a:ext uri="{FF2B5EF4-FFF2-40B4-BE49-F238E27FC236}">
                <a16:creationId xmlns:a16="http://schemas.microsoft.com/office/drawing/2014/main" id="{BA26A57C-9371-4914-8724-4161350D813E}"/>
              </a:ext>
            </a:extLst>
          </p:cNvPr>
          <p:cNvSpPr/>
          <p:nvPr/>
        </p:nvSpPr>
        <p:spPr>
          <a:xfrm>
            <a:off x="7389253" y="2587152"/>
            <a:ext cx="2244538" cy="279401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150000"/>
              </a:lnSpc>
            </a:pPr>
            <a:endParaRPr lang="en-GB" sz="800" b="1" dirty="0">
              <a:latin typeface="Comic Sans MS" panose="030F0702030302020204" pitchFamily="66" charset="0"/>
            </a:endParaRPr>
          </a:p>
          <a:p>
            <a:pPr algn="ctr">
              <a:lnSpc>
                <a:spcPct val="150000"/>
              </a:lnSpc>
            </a:pPr>
            <a:endParaRPr lang="en-GB" sz="800" b="1" dirty="0">
              <a:latin typeface="Comic Sans MS" panose="030F0702030302020204" pitchFamily="66" charset="0"/>
            </a:endParaRPr>
          </a:p>
          <a:p>
            <a:pPr algn="ctr">
              <a:lnSpc>
                <a:spcPct val="150000"/>
              </a:lnSpc>
            </a:pPr>
            <a:endParaRPr lang="en-GB" sz="800" b="1" dirty="0">
              <a:latin typeface="Comic Sans MS" panose="030F0702030302020204" pitchFamily="66" charset="0"/>
            </a:endParaRPr>
          </a:p>
          <a:p>
            <a:pPr algn="ctr">
              <a:lnSpc>
                <a:spcPct val="150000"/>
              </a:lnSpc>
            </a:pPr>
            <a:r>
              <a:rPr lang="en-GB" sz="800" b="1" dirty="0">
                <a:latin typeface="Comic Sans MS" panose="030F0702030302020204" pitchFamily="66" charset="0"/>
              </a:rPr>
              <a:t>Year 10</a:t>
            </a:r>
          </a:p>
          <a:p>
            <a:pPr>
              <a:lnSpc>
                <a:spcPct val="150000"/>
              </a:lnSpc>
            </a:pPr>
            <a:r>
              <a:rPr lang="en-GB" sz="800" dirty="0">
                <a:latin typeface="Comic Sans MS" panose="030F0702030302020204" pitchFamily="66" charset="0"/>
              </a:rPr>
              <a:t>When studying </a:t>
            </a:r>
            <a:r>
              <a:rPr lang="en-GB" sz="800" u="sng" dirty="0">
                <a:latin typeface="Comic Sans MS" panose="030F0702030302020204" pitchFamily="66" charset="0"/>
              </a:rPr>
              <a:t>Christian Beliefs (1) </a:t>
            </a:r>
            <a:r>
              <a:rPr lang="en-GB" sz="800" dirty="0">
                <a:latin typeface="Comic Sans MS" panose="030F0702030302020204" pitchFamily="66" charset="0"/>
              </a:rPr>
              <a:t>in spring A: Students revisit the miracle of the incarnation we build upon students knowledge and understanding by introducing them to the biblical justifications for such a belief we read John 1:1-3 and Genesis 1:1-3 in conjunction with each other to understand that the three persons of the Trinity eternally co – exist yet the incarnation became the miracle through which Jesus entered into history. </a:t>
            </a:r>
          </a:p>
          <a:p>
            <a:pPr>
              <a:lnSpc>
                <a:spcPct val="150000"/>
              </a:lnSpc>
            </a:pPr>
            <a:endParaRPr lang="en-GB" sz="800" dirty="0">
              <a:latin typeface="Comic Sans MS" panose="030F0702030302020204" pitchFamily="66" charset="0"/>
            </a:endParaRPr>
          </a:p>
          <a:p>
            <a:pPr algn="ctr">
              <a:lnSpc>
                <a:spcPct val="150000"/>
              </a:lnSpc>
            </a:pPr>
            <a:endParaRPr lang="en-GB" sz="800" b="1" dirty="0">
              <a:latin typeface="Comic Sans MS" panose="030F0702030302020204" pitchFamily="66" charset="0"/>
            </a:endParaRPr>
          </a:p>
          <a:p>
            <a:pPr algn="ctr"/>
            <a:endParaRPr lang="en-GB" sz="800" b="1" dirty="0">
              <a:latin typeface="Comic Sans MS" panose="030F0702030302020204" pitchFamily="66" charset="0"/>
            </a:endParaRPr>
          </a:p>
        </p:txBody>
      </p:sp>
      <p:pic>
        <p:nvPicPr>
          <p:cNvPr id="4" name="Picture 3">
            <a:extLst>
              <a:ext uri="{FF2B5EF4-FFF2-40B4-BE49-F238E27FC236}">
                <a16:creationId xmlns:a16="http://schemas.microsoft.com/office/drawing/2014/main" id="{25787EE3-7516-4CA4-B9CA-B0ACDA068FFE}"/>
              </a:ext>
            </a:extLst>
          </p:cNvPr>
          <p:cNvPicPr>
            <a:picLocks noChangeAspect="1"/>
          </p:cNvPicPr>
          <p:nvPr/>
        </p:nvPicPr>
        <p:blipFill>
          <a:blip r:embed="rId2"/>
          <a:stretch>
            <a:fillRect/>
          </a:stretch>
        </p:blipFill>
        <p:spPr>
          <a:xfrm>
            <a:off x="238273" y="1815783"/>
            <a:ext cx="2314109" cy="1542740"/>
          </a:xfrm>
          <a:prstGeom prst="rect">
            <a:avLst/>
          </a:prstGeom>
        </p:spPr>
      </p:pic>
      <p:pic>
        <p:nvPicPr>
          <p:cNvPr id="6" name="Picture 5">
            <a:extLst>
              <a:ext uri="{FF2B5EF4-FFF2-40B4-BE49-F238E27FC236}">
                <a16:creationId xmlns:a16="http://schemas.microsoft.com/office/drawing/2014/main" id="{B8B2EFCB-A91B-4BB5-9999-A0F9D163C6DD}"/>
              </a:ext>
            </a:extLst>
          </p:cNvPr>
          <p:cNvPicPr>
            <a:picLocks noChangeAspect="1"/>
          </p:cNvPicPr>
          <p:nvPr/>
        </p:nvPicPr>
        <p:blipFill>
          <a:blip r:embed="rId3"/>
          <a:stretch>
            <a:fillRect/>
          </a:stretch>
        </p:blipFill>
        <p:spPr>
          <a:xfrm>
            <a:off x="3195358" y="927266"/>
            <a:ext cx="2210060" cy="2210060"/>
          </a:xfrm>
          <a:prstGeom prst="rect">
            <a:avLst/>
          </a:prstGeom>
        </p:spPr>
      </p:pic>
      <p:sp>
        <p:nvSpPr>
          <p:cNvPr id="15" name="Rectangle: Rounded Corners 14">
            <a:extLst>
              <a:ext uri="{FF2B5EF4-FFF2-40B4-BE49-F238E27FC236}">
                <a16:creationId xmlns:a16="http://schemas.microsoft.com/office/drawing/2014/main" id="{DF11134C-B65F-4673-A51E-F0F99D711374}"/>
              </a:ext>
            </a:extLst>
          </p:cNvPr>
          <p:cNvSpPr/>
          <p:nvPr/>
        </p:nvSpPr>
        <p:spPr>
          <a:xfrm>
            <a:off x="9877890" y="2033947"/>
            <a:ext cx="2314110" cy="4180464"/>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lnSpc>
                <a:spcPct val="150000"/>
              </a:lnSpc>
            </a:pPr>
            <a:r>
              <a:rPr lang="en-GB" sz="800" b="1" dirty="0">
                <a:latin typeface="Comic Sans MS" panose="030F0702030302020204" pitchFamily="66" charset="0"/>
              </a:rPr>
              <a:t>Year 11</a:t>
            </a:r>
          </a:p>
          <a:p>
            <a:pPr>
              <a:lnSpc>
                <a:spcPct val="150000"/>
              </a:lnSpc>
            </a:pPr>
            <a:r>
              <a:rPr lang="en-GB" sz="800" dirty="0">
                <a:latin typeface="Comic Sans MS" panose="030F0702030302020204" pitchFamily="66" charset="0"/>
              </a:rPr>
              <a:t>When studying </a:t>
            </a:r>
            <a:r>
              <a:rPr lang="en-GB" sz="800" u="sng" dirty="0">
                <a:latin typeface="Comic Sans MS" panose="030F0702030302020204" pitchFamily="66" charset="0"/>
              </a:rPr>
              <a:t>Theme C : The Existence of God and Revelation </a:t>
            </a:r>
            <a:r>
              <a:rPr lang="en-GB" sz="800" dirty="0">
                <a:latin typeface="Comic Sans MS" panose="030F0702030302020204" pitchFamily="66" charset="0"/>
              </a:rPr>
              <a:t>in Spring A. Students build upon their knowledge of the incarnation by beginning to evaluate this central Christian belief. Students gain an understanding of how atheists question the authorship and authority of the bible. Most able students could conclude that St John’s Gospel, the gospel with the strongest claim to Jesus’ divinity: is not one of the synoptic gospels and is the oldest gospel written ( 90AD)  and therefore could have been corrupted over time. Students may also be able to draw upon their knowledge of Islamic Beliefs ( Year 10 Autumn A) to question whether Jesus is God incarnate or simply The Prophet Isa who was able to perform miracles but is not considered divine.   </a:t>
            </a:r>
            <a:endParaRPr lang="en-GB" sz="800" b="1" u="sng" dirty="0">
              <a:latin typeface="Comic Sans MS" panose="030F0702030302020204" pitchFamily="66" charset="0"/>
            </a:endParaRPr>
          </a:p>
          <a:p>
            <a:pPr algn="ctr"/>
            <a:endParaRPr lang="en-GB" sz="800" b="1" dirty="0">
              <a:latin typeface="Comic Sans MS" panose="030F0702030302020204" pitchFamily="66" charset="0"/>
            </a:endParaRPr>
          </a:p>
        </p:txBody>
      </p:sp>
      <p:sp>
        <p:nvSpPr>
          <p:cNvPr id="13" name="Arrow: Curved Down 12">
            <a:extLst>
              <a:ext uri="{FF2B5EF4-FFF2-40B4-BE49-F238E27FC236}">
                <a16:creationId xmlns:a16="http://schemas.microsoft.com/office/drawing/2014/main" id="{CB717651-9393-490F-9B42-77FCE6E6FFBA}"/>
              </a:ext>
            </a:extLst>
          </p:cNvPr>
          <p:cNvSpPr/>
          <p:nvPr/>
        </p:nvSpPr>
        <p:spPr>
          <a:xfrm rot="19671837">
            <a:off x="1791460" y="3674875"/>
            <a:ext cx="1807105" cy="680444"/>
          </a:xfrm>
          <a:prstGeom prst="curvedDownArrow">
            <a:avLst/>
          </a:prstGeom>
          <a:solidFill>
            <a:srgbClr val="FFCCFF"/>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9" name="Arrow: Curved Down 18">
            <a:extLst>
              <a:ext uri="{FF2B5EF4-FFF2-40B4-BE49-F238E27FC236}">
                <a16:creationId xmlns:a16="http://schemas.microsoft.com/office/drawing/2014/main" id="{005E4B8D-6B58-44AC-9A0A-960A8BF679F5}"/>
              </a:ext>
            </a:extLst>
          </p:cNvPr>
          <p:cNvSpPr/>
          <p:nvPr/>
        </p:nvSpPr>
        <p:spPr>
          <a:xfrm rot="20504480">
            <a:off x="8549494" y="1717901"/>
            <a:ext cx="1844470" cy="628791"/>
          </a:xfrm>
          <a:prstGeom prst="curvedDownArrow">
            <a:avLst/>
          </a:prstGeom>
          <a:solidFill>
            <a:srgbClr val="FFCCFF"/>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0" name="Arrow: Curved Down 19">
            <a:extLst>
              <a:ext uri="{FF2B5EF4-FFF2-40B4-BE49-F238E27FC236}">
                <a16:creationId xmlns:a16="http://schemas.microsoft.com/office/drawing/2014/main" id="{7D72A0F5-7D5A-4047-BE73-676D0EAF1CAF}"/>
              </a:ext>
            </a:extLst>
          </p:cNvPr>
          <p:cNvSpPr/>
          <p:nvPr/>
        </p:nvSpPr>
        <p:spPr>
          <a:xfrm>
            <a:off x="5527467" y="3048000"/>
            <a:ext cx="2111072" cy="770021"/>
          </a:xfrm>
          <a:prstGeom prst="curvedDownArrow">
            <a:avLst/>
          </a:prstGeom>
          <a:solidFill>
            <a:srgbClr val="FFCCFF"/>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Tree>
    <p:extLst>
      <p:ext uri="{BB962C8B-B14F-4D97-AF65-F5344CB8AC3E}">
        <p14:creationId xmlns:p14="http://schemas.microsoft.com/office/powerpoint/2010/main" val="23370619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FA3C0C86B6F74BBA11D242FD2AEF83" ma:contentTypeVersion="10" ma:contentTypeDescription="Create a new document." ma:contentTypeScope="" ma:versionID="91e4fa096de1d6473be316e3d718a4c5">
  <xsd:schema xmlns:xsd="http://www.w3.org/2001/XMLSchema" xmlns:xs="http://www.w3.org/2001/XMLSchema" xmlns:p="http://schemas.microsoft.com/office/2006/metadata/properties" xmlns:ns2="68c5841a-5909-4d2f-a544-c309ae69ac52" xmlns:ns3="87479283-8fd9-4aff-b19f-38b2bc709453" targetNamespace="http://schemas.microsoft.com/office/2006/metadata/properties" ma:root="true" ma:fieldsID="37719f635a55a21c6c74f55fc2c350a0" ns2:_="" ns3:_="">
    <xsd:import namespace="68c5841a-5909-4d2f-a544-c309ae69ac52"/>
    <xsd:import namespace="87479283-8fd9-4aff-b19f-38b2bc70945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c5841a-5909-4d2f-a544-c309ae69ac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7479283-8fd9-4aff-b19f-38b2bc70945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411756A-ED7D-4A02-A531-E0D373C9DCD3}"/>
</file>

<file path=customXml/itemProps2.xml><?xml version="1.0" encoding="utf-8"?>
<ds:datastoreItem xmlns:ds="http://schemas.openxmlformats.org/officeDocument/2006/customXml" ds:itemID="{320775B8-E60B-45F0-A38F-498F553E2BEE}"/>
</file>

<file path=customXml/itemProps3.xml><?xml version="1.0" encoding="utf-8"?>
<ds:datastoreItem xmlns:ds="http://schemas.openxmlformats.org/officeDocument/2006/customXml" ds:itemID="{2C33D64A-B4DE-4D0F-BD7C-558387DD8394}"/>
</file>

<file path=docProps/app.xml><?xml version="1.0" encoding="utf-8"?>
<Properties xmlns="http://schemas.openxmlformats.org/officeDocument/2006/extended-properties" xmlns:vt="http://schemas.openxmlformats.org/officeDocument/2006/docPropsVTypes">
  <TotalTime>853</TotalTime>
  <Words>1229</Words>
  <Application>Microsoft Office PowerPoint</Application>
  <PresentationFormat>Widescreen</PresentationFormat>
  <Paragraphs>33</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Comic Sans MS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Katherine Gavin (St Marks)</dc:creator>
  <cp:lastModifiedBy>Katherine Gavin (St Marks)</cp:lastModifiedBy>
  <cp:revision>55</cp:revision>
  <dcterms:created xsi:type="dcterms:W3CDTF">2022-06-24T11:33:34Z</dcterms:created>
  <dcterms:modified xsi:type="dcterms:W3CDTF">2022-06-26T06:24:18Z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0x01010060FA3C0C86B6F74BBA11D242FD2AEF83</vt:lpwstr>
  </property>
</Properties>
</file>