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2" r:id="rId2"/>
    <p:sldId id="32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E09B-97C7-4990-8A5E-08B03FE66B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54F06D-DD8C-4764-9D33-7EEB445D70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4A3E007-B994-4649-9F25-FFF75719D47F}"/>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5" name="Footer Placeholder 4">
            <a:extLst>
              <a:ext uri="{FF2B5EF4-FFF2-40B4-BE49-F238E27FC236}">
                <a16:creationId xmlns:a16="http://schemas.microsoft.com/office/drawing/2014/main" id="{BD84FCCF-D0F9-4DB7-9279-7E26325AE4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3CB24-4BA0-4B44-8202-CD1944397A8A}"/>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254084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CBB81-2EF6-41D0-98DF-810C93F226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6A73CA-74E2-4475-ABEC-EC794829DC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A855C9-4C00-4AEC-9870-E271D066E4A4}"/>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5" name="Footer Placeholder 4">
            <a:extLst>
              <a:ext uri="{FF2B5EF4-FFF2-40B4-BE49-F238E27FC236}">
                <a16:creationId xmlns:a16="http://schemas.microsoft.com/office/drawing/2014/main" id="{779AA80D-4B45-47FA-8664-884379C192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E1D89D-A52E-4C3A-B085-FC5C16E5F059}"/>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3056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4A55FD-9C88-4376-83C3-708DEA44BF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B210F7-E9BC-4EE4-9FFF-30F1836EAC1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7922CE-D3DD-41D3-9E79-7B5E66A551FD}"/>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5" name="Footer Placeholder 4">
            <a:extLst>
              <a:ext uri="{FF2B5EF4-FFF2-40B4-BE49-F238E27FC236}">
                <a16:creationId xmlns:a16="http://schemas.microsoft.com/office/drawing/2014/main" id="{39E22987-BFAF-4403-B337-6762A711EC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479BED-FDF5-4363-843A-BB85F198C72B}"/>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182275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1AD6F-0EF5-40AE-A794-450B3E9DB4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AE8C60-1EF6-4EA8-BC8F-C9C9FABC618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9148DE-245E-4011-8557-A1D339193666}"/>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5" name="Footer Placeholder 4">
            <a:extLst>
              <a:ext uri="{FF2B5EF4-FFF2-40B4-BE49-F238E27FC236}">
                <a16:creationId xmlns:a16="http://schemas.microsoft.com/office/drawing/2014/main" id="{44B3D7F1-4012-4837-8AA5-5B0209D727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88757-8D1D-40AC-805B-AFEF2DD28B16}"/>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196184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41ED-AD7A-44FF-8986-404CB89C2B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59E8D1-3341-4CA9-8D55-0534F862D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FBB12DE-F844-4B11-AADB-F278A7389AA9}"/>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5" name="Footer Placeholder 4">
            <a:extLst>
              <a:ext uri="{FF2B5EF4-FFF2-40B4-BE49-F238E27FC236}">
                <a16:creationId xmlns:a16="http://schemas.microsoft.com/office/drawing/2014/main" id="{74A7BBAF-82B2-4A9E-BCF9-26ABC44B49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4F3FBD-292A-4A30-AF2A-8284F38B872A}"/>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852191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A534-22E5-4E38-A42B-B9065AB5E86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B2DF93-4179-4AC9-91C1-12C60EAD4C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C62F757-443A-408A-B307-CC49B2980A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11C8EDA-19CB-4156-8330-983AFA9E1991}"/>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6" name="Footer Placeholder 5">
            <a:extLst>
              <a:ext uri="{FF2B5EF4-FFF2-40B4-BE49-F238E27FC236}">
                <a16:creationId xmlns:a16="http://schemas.microsoft.com/office/drawing/2014/main" id="{536C3C15-397A-404C-BB3F-8A058B690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FFB4FF-695E-48C0-ACAA-AD2478AD4536}"/>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3094878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1A5A9-F67B-43F8-812D-3F089508526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8FD23F-D800-4806-9722-99654BD1BE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7D5CAB4-E7B7-4485-9808-10DD9B2C77D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D26D36-1301-4C69-9DEA-DD112424A4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DBD0AB-C0DE-4526-A92A-AF8472398E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BDE4F1-180F-43AD-814D-163B3E867CA2}"/>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8" name="Footer Placeholder 7">
            <a:extLst>
              <a:ext uri="{FF2B5EF4-FFF2-40B4-BE49-F238E27FC236}">
                <a16:creationId xmlns:a16="http://schemas.microsoft.com/office/drawing/2014/main" id="{2BAE0175-E8BA-4F35-9311-A8906C3463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B8BFD6-C5BC-4150-8E84-77B2874EFE0F}"/>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3535014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2D6BA-1D32-47A8-AC58-63D7AEB4617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94A2AD-3CFF-484F-85D5-9EA4E4FDBED1}"/>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4" name="Footer Placeholder 3">
            <a:extLst>
              <a:ext uri="{FF2B5EF4-FFF2-40B4-BE49-F238E27FC236}">
                <a16:creationId xmlns:a16="http://schemas.microsoft.com/office/drawing/2014/main" id="{740944C8-40B3-4791-A606-0EB06E5109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A364D2-055E-40AA-8405-E32E17359C98}"/>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290736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05C32F-EA55-4CBD-B695-2EAC3141411D}"/>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3" name="Footer Placeholder 2">
            <a:extLst>
              <a:ext uri="{FF2B5EF4-FFF2-40B4-BE49-F238E27FC236}">
                <a16:creationId xmlns:a16="http://schemas.microsoft.com/office/drawing/2014/main" id="{253F5A60-B088-44D2-B431-8BDC36F56D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2A13088-1F8E-4FFD-B696-066FD35514CF}"/>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55539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B37DB-B884-4E76-A0DE-203CBFD4A2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B3103BD-7B12-440A-A24A-3A0586BFCE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73F0BFD-E7A7-4DAD-B479-FE3ACC9E9D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BFBC05-675A-4647-92EF-90C529A01100}"/>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6" name="Footer Placeholder 5">
            <a:extLst>
              <a:ext uri="{FF2B5EF4-FFF2-40B4-BE49-F238E27FC236}">
                <a16:creationId xmlns:a16="http://schemas.microsoft.com/office/drawing/2014/main" id="{10AFDA20-72F8-4A81-99C2-44120DDEED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903947-F453-437A-8864-DB0F8BA4F162}"/>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241509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1D414-FC40-458D-B11B-93D3DCE01F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448619B-2F7C-4BD6-B6A3-5F20584A06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09D2B27-170E-4F48-9A31-102625FEA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777F8F-B3C9-49B4-92A0-727508111AE1}"/>
              </a:ext>
            </a:extLst>
          </p:cNvPr>
          <p:cNvSpPr>
            <a:spLocks noGrp="1"/>
          </p:cNvSpPr>
          <p:nvPr>
            <p:ph type="dt" sz="half" idx="10"/>
          </p:nvPr>
        </p:nvSpPr>
        <p:spPr/>
        <p:txBody>
          <a:bodyPr/>
          <a:lstStyle/>
          <a:p>
            <a:fld id="{B0DE0029-367D-4069-97FD-960D69670708}" type="datetimeFigureOut">
              <a:rPr lang="en-GB" smtClean="0"/>
              <a:t>18/07/2022</a:t>
            </a:fld>
            <a:endParaRPr lang="en-GB"/>
          </a:p>
        </p:txBody>
      </p:sp>
      <p:sp>
        <p:nvSpPr>
          <p:cNvPr id="6" name="Footer Placeholder 5">
            <a:extLst>
              <a:ext uri="{FF2B5EF4-FFF2-40B4-BE49-F238E27FC236}">
                <a16:creationId xmlns:a16="http://schemas.microsoft.com/office/drawing/2014/main" id="{E3CEFF0F-8D03-4556-9462-06B5E38875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EF2701-8A26-4FD8-AD46-8B42F8C8A7B5}"/>
              </a:ext>
            </a:extLst>
          </p:cNvPr>
          <p:cNvSpPr>
            <a:spLocks noGrp="1"/>
          </p:cNvSpPr>
          <p:nvPr>
            <p:ph type="sldNum" sz="quarter" idx="12"/>
          </p:nvPr>
        </p:nvSpPr>
        <p:spPr/>
        <p:txBody>
          <a:bodyPr/>
          <a:lstStyle/>
          <a:p>
            <a:fld id="{78E9A99F-CD62-4B93-AAE7-9E5E0CD6C306}" type="slidenum">
              <a:rPr lang="en-GB" smtClean="0"/>
              <a:t>‹#›</a:t>
            </a:fld>
            <a:endParaRPr lang="en-GB"/>
          </a:p>
        </p:txBody>
      </p:sp>
    </p:spTree>
    <p:extLst>
      <p:ext uri="{BB962C8B-B14F-4D97-AF65-F5344CB8AC3E}">
        <p14:creationId xmlns:p14="http://schemas.microsoft.com/office/powerpoint/2010/main" val="392187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B4EC0D-F5C5-4214-A584-7130DC33EB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175D7F-3F3D-4103-9A8E-464D2D03F2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AD839C-8AFC-4DC8-B68A-B58F05C15F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E0029-367D-4069-97FD-960D69670708}" type="datetimeFigureOut">
              <a:rPr lang="en-GB" smtClean="0"/>
              <a:t>18/07/2022</a:t>
            </a:fld>
            <a:endParaRPr lang="en-GB"/>
          </a:p>
        </p:txBody>
      </p:sp>
      <p:sp>
        <p:nvSpPr>
          <p:cNvPr id="5" name="Footer Placeholder 4">
            <a:extLst>
              <a:ext uri="{FF2B5EF4-FFF2-40B4-BE49-F238E27FC236}">
                <a16:creationId xmlns:a16="http://schemas.microsoft.com/office/drawing/2014/main" id="{3D36855A-52B4-4FA2-88A5-3959B62969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9079A4D-89A1-434E-8756-A152F0947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9A99F-CD62-4B93-AAE7-9E5E0CD6C306}" type="slidenum">
              <a:rPr lang="en-GB" smtClean="0"/>
              <a:t>‹#›</a:t>
            </a:fld>
            <a:endParaRPr lang="en-GB"/>
          </a:p>
        </p:txBody>
      </p:sp>
    </p:spTree>
    <p:extLst>
      <p:ext uri="{BB962C8B-B14F-4D97-AF65-F5344CB8AC3E}">
        <p14:creationId xmlns:p14="http://schemas.microsoft.com/office/powerpoint/2010/main" val="3437960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FCDF163-5471-1F4A-B58A-52004AC2FA53}"/>
              </a:ext>
            </a:extLst>
          </p:cNvPr>
          <p:cNvGraphicFramePr>
            <a:graphicFrameLocks noGrp="1"/>
          </p:cNvGraphicFramePr>
          <p:nvPr>
            <p:extLst/>
          </p:nvPr>
        </p:nvGraphicFramePr>
        <p:xfrm>
          <a:off x="1575180" y="-290014"/>
          <a:ext cx="9180015" cy="9923769"/>
        </p:xfrm>
        <a:graphic>
          <a:graphicData uri="http://schemas.openxmlformats.org/drawingml/2006/table">
            <a:tbl>
              <a:tblPr firstRow="1" bandRow="1">
                <a:tableStyleId>{5C22544A-7EE6-4342-B048-85BDC9FD1C3A}</a:tableStyleId>
              </a:tblPr>
              <a:tblGrid>
                <a:gridCol w="716507">
                  <a:extLst>
                    <a:ext uri="{9D8B030D-6E8A-4147-A177-3AD203B41FA5}">
                      <a16:colId xmlns:a16="http://schemas.microsoft.com/office/drawing/2014/main" val="615537365"/>
                    </a:ext>
                  </a:extLst>
                </a:gridCol>
                <a:gridCol w="5105040">
                  <a:extLst>
                    <a:ext uri="{9D8B030D-6E8A-4147-A177-3AD203B41FA5}">
                      <a16:colId xmlns:a16="http://schemas.microsoft.com/office/drawing/2014/main" val="103846325"/>
                    </a:ext>
                  </a:extLst>
                </a:gridCol>
                <a:gridCol w="3358468">
                  <a:extLst>
                    <a:ext uri="{9D8B030D-6E8A-4147-A177-3AD203B41FA5}">
                      <a16:colId xmlns:a16="http://schemas.microsoft.com/office/drawing/2014/main" val="3529653989"/>
                    </a:ext>
                  </a:extLst>
                </a:gridCol>
              </a:tblGrid>
              <a:tr h="353049">
                <a:tc>
                  <a:txBody>
                    <a:bodyPr/>
                    <a:lstStyle/>
                    <a:p>
                      <a:pPr lvl="0">
                        <a:buNone/>
                      </a:pPr>
                      <a:r>
                        <a:rPr lang="en-GB" sz="800"/>
                        <a:t>Term</a:t>
                      </a:r>
                      <a:endParaRPr lang="en-US"/>
                    </a:p>
                  </a:txBody>
                  <a:tcPr marL="68580" marR="68580" marT="34290" marB="34290"/>
                </a:tc>
                <a:tc>
                  <a:txBody>
                    <a:bodyPr/>
                    <a:lstStyle/>
                    <a:p>
                      <a:r>
                        <a:rPr lang="en-US" sz="1400"/>
                        <a:t>Year 10 BTEC</a:t>
                      </a:r>
                    </a:p>
                  </a:txBody>
                  <a:tcPr marL="68580" marR="68580" marT="34290" marB="34290"/>
                </a:tc>
                <a:tc>
                  <a:txBody>
                    <a:bodyPr/>
                    <a:lstStyle/>
                    <a:p>
                      <a:pPr lvl="0">
                        <a:buNone/>
                      </a:pPr>
                      <a:r>
                        <a:rPr lang="en-US" sz="1400"/>
                        <a:t>Tasks/evidence</a:t>
                      </a:r>
                    </a:p>
                  </a:txBody>
                  <a:tcPr marL="68580" marR="68580" marT="34290" marB="34290"/>
                </a:tc>
                <a:extLst>
                  <a:ext uri="{0D108BD9-81ED-4DB2-BD59-A6C34878D82A}">
                    <a16:rowId xmlns:a16="http://schemas.microsoft.com/office/drawing/2014/main" val="3707237945"/>
                  </a:ext>
                </a:extLst>
              </a:tr>
              <a:tr h="1298720">
                <a:tc>
                  <a:txBody>
                    <a:bodyPr/>
                    <a:lstStyle/>
                    <a:p>
                      <a:pPr lvl="0">
                        <a:buNone/>
                      </a:pPr>
                      <a:r>
                        <a:rPr lang="en-GB" sz="600"/>
                        <a:t>Autumn 1</a:t>
                      </a:r>
                      <a:endParaRPr lang="en-US"/>
                    </a:p>
                  </a:txBody>
                  <a:tcPr marL="68580" marR="68580" marT="34290" marB="34290"/>
                </a:tc>
                <a:tc rowSpan="2">
                  <a:txBody>
                    <a:bodyPr/>
                    <a:lstStyle/>
                    <a:p>
                      <a:r>
                        <a:rPr lang="en-US" sz="1000" b="1">
                          <a:latin typeface="Calibri Light"/>
                        </a:rPr>
                        <a:t>Component 1: Exploring Music Products and Styles</a:t>
                      </a:r>
                    </a:p>
                    <a:p>
                      <a:pPr lvl="0">
                        <a:buNone/>
                      </a:pPr>
                      <a:r>
                        <a:rPr lang="en-US" sz="1000" b="1">
                          <a:latin typeface="Calibri Light"/>
                        </a:rPr>
                        <a:t>Musical techniques:</a:t>
                      </a:r>
                    </a:p>
                    <a:p>
                      <a:pPr lvl="0">
                        <a:buNone/>
                      </a:pPr>
                      <a:r>
                        <a:rPr lang="en-US" sz="1000" b="1">
                          <a:solidFill>
                            <a:srgbClr val="FF0000"/>
                          </a:solidFill>
                          <a:latin typeface="Calibri Light"/>
                        </a:rPr>
                        <a:t>A Develop appreciation of styles and genres of music</a:t>
                      </a:r>
                      <a:endParaRPr lang="en-US" sz="1000" b="1">
                        <a:latin typeface="Calibri Light"/>
                      </a:endParaRPr>
                    </a:p>
                    <a:p>
                      <a:pPr lvl="0">
                        <a:buNone/>
                      </a:pPr>
                      <a:r>
                        <a:rPr lang="en-US" sz="1000" b="1">
                          <a:solidFill>
                            <a:srgbClr val="FF0000"/>
                          </a:solidFill>
                          <a:latin typeface="Calibri Light"/>
                        </a:rPr>
                        <a:t>B Explore techniques used to create music products.</a:t>
                      </a:r>
                    </a:p>
                    <a:p>
                      <a:pPr lvl="0">
                        <a:buNone/>
                      </a:pPr>
                      <a:endParaRPr lang="en-US" sz="1000">
                        <a:latin typeface="Calibri Light"/>
                      </a:endParaRPr>
                    </a:p>
                    <a:p>
                      <a:pPr lvl="0">
                        <a:buNone/>
                      </a:pPr>
                      <a:r>
                        <a:rPr lang="en-US" sz="1000" b="1">
                          <a:latin typeface="Calibri Light"/>
                        </a:rPr>
                        <a:t>Music Theory revisited: </a:t>
                      </a:r>
                    </a:p>
                    <a:p>
                      <a:pPr marL="228600" lvl="0" indent="-228600">
                        <a:buAutoNum type="arabicPeriod"/>
                      </a:pPr>
                      <a:r>
                        <a:rPr lang="en-US" sz="1000">
                          <a:latin typeface="Calibri Light"/>
                        </a:rPr>
                        <a:t>Music notation</a:t>
                      </a:r>
                      <a:endParaRPr lang="en-US"/>
                    </a:p>
                    <a:p>
                      <a:pPr marL="228600" lvl="0" indent="-228600">
                        <a:buAutoNum type="arabicPeriod"/>
                      </a:pPr>
                      <a:r>
                        <a:rPr lang="en-US" sz="1000">
                          <a:latin typeface="Calibri Light"/>
                        </a:rPr>
                        <a:t>Rhythm* (</a:t>
                      </a:r>
                      <a:r>
                        <a:rPr lang="en-US" sz="1000" err="1">
                          <a:latin typeface="Calibri Light"/>
                        </a:rPr>
                        <a:t>BandLab</a:t>
                      </a:r>
                      <a:r>
                        <a:rPr lang="en-US" sz="1000">
                          <a:latin typeface="Calibri Light"/>
                        </a:rPr>
                        <a:t> rhythm/drum track)</a:t>
                      </a:r>
                    </a:p>
                    <a:p>
                      <a:pPr marL="228600" lvl="0" indent="-228600">
                        <a:buAutoNum type="arabicPeriod"/>
                      </a:pPr>
                      <a:r>
                        <a:rPr lang="en-US" sz="1000">
                          <a:latin typeface="Calibri Light"/>
                        </a:rPr>
                        <a:t>Melody</a:t>
                      </a:r>
                    </a:p>
                    <a:p>
                      <a:pPr marL="228600" lvl="0" indent="-228600">
                        <a:buAutoNum type="arabicPeriod"/>
                      </a:pPr>
                      <a:r>
                        <a:rPr lang="en-US" sz="1000">
                          <a:latin typeface="Calibri Light"/>
                        </a:rPr>
                        <a:t>Harmony (Chords)</a:t>
                      </a:r>
                    </a:p>
                    <a:p>
                      <a:pPr marL="228600" lvl="0" indent="-228600">
                        <a:buAutoNum type="arabicPeriod"/>
                      </a:pPr>
                      <a:r>
                        <a:rPr lang="en-US" sz="1000">
                          <a:latin typeface="Calibri Light"/>
                        </a:rPr>
                        <a:t>Scales*</a:t>
                      </a:r>
                    </a:p>
                    <a:p>
                      <a:pPr marL="228600" lvl="0" indent="-228600">
                        <a:buAutoNum type="arabicPeriod"/>
                      </a:pPr>
                      <a:r>
                        <a:rPr lang="en-US" sz="1000">
                          <a:latin typeface="Calibri Light"/>
                        </a:rPr>
                        <a:t>Riffs (Performing a riff)*</a:t>
                      </a:r>
                    </a:p>
                    <a:p>
                      <a:pPr marL="228600" lvl="0" indent="-228600">
                        <a:buAutoNum type="arabicPeriod"/>
                      </a:pPr>
                      <a:endParaRPr lang="en-US" sz="1000">
                        <a:latin typeface="Calibri Light"/>
                      </a:endParaRPr>
                    </a:p>
                    <a:p>
                      <a:pPr marL="0" lvl="0" indent="0">
                        <a:buNone/>
                      </a:pPr>
                      <a:r>
                        <a:rPr lang="en-US" sz="1000" b="1">
                          <a:latin typeface="Calibri Light"/>
                        </a:rPr>
                        <a:t>Performing skills: (enrichment once/twice weekly)</a:t>
                      </a:r>
                    </a:p>
                    <a:p>
                      <a:pPr marL="228600" lvl="0" indent="-228600">
                        <a:buAutoNum type="arabicPeriod"/>
                      </a:pPr>
                      <a:r>
                        <a:rPr lang="en-US" sz="1000">
                          <a:latin typeface="Calibri Light"/>
                        </a:rPr>
                        <a:t>Keyboard </a:t>
                      </a:r>
                    </a:p>
                    <a:p>
                      <a:pPr marL="228600" lvl="0" indent="-228600">
                        <a:buAutoNum type="arabicPeriod"/>
                      </a:pPr>
                      <a:r>
                        <a:rPr lang="en-US" sz="1000" err="1">
                          <a:latin typeface="Calibri Light"/>
                        </a:rPr>
                        <a:t>Ukelele</a:t>
                      </a:r>
                      <a:r>
                        <a:rPr lang="en-US" sz="1000">
                          <a:latin typeface="Calibri Light"/>
                        </a:rPr>
                        <a:t> (Christmas Carols)</a:t>
                      </a:r>
                    </a:p>
                    <a:p>
                      <a:pPr marL="228600" lvl="0" indent="-228600">
                        <a:buAutoNum type="arabicPeriod"/>
                      </a:pPr>
                      <a:r>
                        <a:rPr lang="en-US" sz="1000">
                          <a:latin typeface="Calibri Light"/>
                        </a:rPr>
                        <a:t>Steel pans*</a:t>
                      </a:r>
                    </a:p>
                    <a:p>
                      <a:pPr marL="228600" lvl="0" indent="-228600">
                        <a:buAutoNum type="arabicPeriod"/>
                      </a:pPr>
                      <a:r>
                        <a:rPr lang="en-US" sz="1000">
                          <a:latin typeface="Calibri Light"/>
                        </a:rPr>
                        <a:t>Choir*</a:t>
                      </a:r>
                    </a:p>
                    <a:p>
                      <a:pPr lvl="0">
                        <a:buNone/>
                      </a:pPr>
                      <a:endParaRPr lang="en-US" sz="1000">
                        <a:latin typeface="Calibri Light"/>
                      </a:endParaRPr>
                    </a:p>
                    <a:p>
                      <a:pPr lvl="0">
                        <a:buNone/>
                      </a:pPr>
                      <a:r>
                        <a:rPr lang="en-US" sz="1000" b="1" i="0" u="none" strike="noStrike" noProof="0">
                          <a:latin typeface="Calibri Light"/>
                        </a:rPr>
                        <a:t>Composing skills: </a:t>
                      </a:r>
                    </a:p>
                    <a:p>
                      <a:pPr lvl="0">
                        <a:buNone/>
                      </a:pPr>
                      <a:r>
                        <a:rPr lang="en-US" sz="1000" b="0" i="0" u="none" strike="noStrike" noProof="0">
                          <a:latin typeface="Calibri Light"/>
                        </a:rPr>
                        <a:t>Music ICT /</a:t>
                      </a:r>
                      <a:r>
                        <a:rPr lang="en-US" sz="1000" b="0" i="0" u="none" strike="noStrike" noProof="0" err="1">
                          <a:latin typeface="Calibri Light"/>
                        </a:rPr>
                        <a:t>Bandlab</a:t>
                      </a:r>
                      <a:r>
                        <a:rPr lang="en-US" sz="1000" b="0" i="0" u="none" strike="noStrike" noProof="0">
                          <a:latin typeface="Calibri Light"/>
                        </a:rPr>
                        <a:t> revisited</a:t>
                      </a:r>
                      <a:endParaRPr lang="en-US"/>
                    </a:p>
                    <a:p>
                      <a:pPr lvl="0">
                        <a:buNone/>
                      </a:pPr>
                      <a:endParaRPr lang="en-US" sz="1000">
                        <a:latin typeface="Calibri Light"/>
                      </a:endParaRPr>
                    </a:p>
                    <a:p>
                      <a:pPr lvl="0">
                        <a:buNone/>
                      </a:pPr>
                      <a:r>
                        <a:rPr lang="en-US" sz="1000" b="1">
                          <a:latin typeface="Calibri Light"/>
                        </a:rPr>
                        <a:t>Genres in music</a:t>
                      </a:r>
                    </a:p>
                    <a:p>
                      <a:pPr marL="228600" lvl="0" indent="-228600">
                        <a:buAutoNum type="arabicPeriod"/>
                      </a:pPr>
                      <a:r>
                        <a:rPr lang="en-US" sz="1000">
                          <a:latin typeface="Calibri Light"/>
                        </a:rPr>
                        <a:t>Rock 1970s-present *</a:t>
                      </a:r>
                    </a:p>
                    <a:p>
                      <a:pPr marL="228600" lvl="0" indent="-228600">
                        <a:buAutoNum type="arabicPeriod"/>
                      </a:pPr>
                      <a:r>
                        <a:rPr lang="en-US" sz="1000">
                          <a:latin typeface="Calibri Light"/>
                        </a:rPr>
                        <a:t>Popular song 1960s-present *</a:t>
                      </a:r>
                    </a:p>
                    <a:p>
                      <a:pPr lvl="0">
                        <a:buNone/>
                      </a:pPr>
                      <a:endParaRPr lang="en-US" sz="1000">
                        <a:latin typeface="Calibri Light"/>
                      </a:endParaRPr>
                    </a:p>
                  </a:txBody>
                  <a:tcPr marL="68580" marR="68580" marT="34290" marB="34290"/>
                </a:tc>
                <a:tc rowSpan="4">
                  <a:txBody>
                    <a:bodyPr/>
                    <a:lstStyle/>
                    <a:p>
                      <a:pPr lvl="0">
                        <a:buNone/>
                      </a:pPr>
                      <a:r>
                        <a:rPr lang="en-US" sz="1000">
                          <a:latin typeface="Calibri Light"/>
                        </a:rPr>
                        <a:t>*film for digital portfolio</a:t>
                      </a:r>
                    </a:p>
                    <a:p>
                      <a:pPr lvl="0">
                        <a:buNone/>
                      </a:pPr>
                      <a:endParaRPr lang="en-US" sz="1000">
                        <a:latin typeface="Calibri Light"/>
                      </a:endParaRPr>
                    </a:p>
                    <a:p>
                      <a:pPr lvl="0">
                        <a:buNone/>
                      </a:pPr>
                      <a:endParaRPr lang="en-US" sz="1000">
                        <a:latin typeface="Calibri Light"/>
                      </a:endParaRPr>
                    </a:p>
                    <a:p>
                      <a:pPr lvl="0">
                        <a:buNone/>
                      </a:pPr>
                      <a:endParaRPr lang="en-US" sz="1000">
                        <a:latin typeface="Calibri Light"/>
                      </a:endParaRPr>
                    </a:p>
                    <a:p>
                      <a:pPr lvl="0">
                        <a:buNone/>
                      </a:pPr>
                      <a:r>
                        <a:rPr lang="en-US" sz="1000" b="1">
                          <a:latin typeface="Calibri Light"/>
                        </a:rPr>
                        <a:t>Component 1A</a:t>
                      </a:r>
                    </a:p>
                    <a:p>
                      <a:pPr lvl="0">
                        <a:buNone/>
                      </a:pPr>
                      <a:r>
                        <a:rPr lang="en-US" sz="1000">
                          <a:latin typeface="Calibri Light"/>
                        </a:rPr>
                        <a:t>Set in October</a:t>
                      </a:r>
                    </a:p>
                    <a:p>
                      <a:pPr lvl="0">
                        <a:buNone/>
                      </a:pPr>
                      <a:endParaRPr lang="en-US" sz="1000">
                        <a:latin typeface="Calibri Light"/>
                      </a:endParaRPr>
                    </a:p>
                    <a:p>
                      <a:pPr lvl="0">
                        <a:buNone/>
                      </a:pPr>
                      <a:r>
                        <a:rPr lang="en-US" sz="1000" b="1">
                          <a:latin typeface="Calibri Light"/>
                        </a:rPr>
                        <a:t>Task 1: </a:t>
                      </a:r>
                      <a:r>
                        <a:rPr lang="en-US" sz="1000" b="1" i="0" u="none" strike="noStrike" noProof="0">
                          <a:latin typeface="Calibri Light"/>
                        </a:rPr>
                        <a:t>My Musical Journey Blog</a:t>
                      </a:r>
                    </a:p>
                    <a:p>
                      <a:pPr lvl="0">
                        <a:buNone/>
                      </a:pPr>
                      <a:r>
                        <a:rPr lang="en-US" sz="1000" b="0" i="0" u="none" strike="noStrike" noProof="0">
                          <a:latin typeface="Calibri Light"/>
                        </a:rPr>
                        <a:t>Create a </a:t>
                      </a:r>
                      <a:r>
                        <a:rPr lang="en-US" sz="1000" b="0" i="0" u="none" strike="noStrike" noProof="0" err="1">
                          <a:latin typeface="Calibri Light"/>
                        </a:rPr>
                        <a:t>Digtial</a:t>
                      </a:r>
                      <a:r>
                        <a:rPr lang="en-US" sz="1000" b="0" i="0" u="none" strike="noStrike" noProof="0">
                          <a:latin typeface="Calibri Light"/>
                        </a:rPr>
                        <a:t> portfolio of several (at least 8) short examples of genre-defining music products from performance, composition, and production, including written, audio or video annotations. This may also contain examples of you exploring these techniques across performance, creation and production work.</a:t>
                      </a:r>
                    </a:p>
                    <a:p>
                      <a:pPr lvl="0">
                        <a:buNone/>
                      </a:pPr>
                      <a:endParaRPr lang="en-US" sz="1000" b="0" i="0" u="none" strike="noStrike" noProof="0">
                        <a:latin typeface="Calibri Light"/>
                      </a:endParaRPr>
                    </a:p>
                    <a:p>
                      <a:pPr lvl="0">
                        <a:buNone/>
                      </a:pPr>
                      <a:endParaRPr lang="en-US" sz="1000" b="0" i="0" u="none" strike="noStrike" noProof="0">
                        <a:latin typeface="Calibri Light"/>
                      </a:endParaRPr>
                    </a:p>
                    <a:p>
                      <a:pPr lvl="0">
                        <a:buNone/>
                      </a:pPr>
                      <a:r>
                        <a:rPr lang="en-US" sz="1000" b="0" i="0" u="none" strike="noStrike" noProof="0">
                          <a:latin typeface="Calibri Light"/>
                        </a:rPr>
                        <a:t>Evidence: A </a:t>
                      </a:r>
                      <a:r>
                        <a:rPr lang="en-US" sz="1000" b="0" i="0" u="none" strike="noStrike" noProof="0" err="1">
                          <a:latin typeface="Calibri Light"/>
                        </a:rPr>
                        <a:t>Powerpoint</a:t>
                      </a:r>
                      <a:r>
                        <a:rPr lang="en-US" sz="1000" b="0" i="0" u="none" strike="noStrike" noProof="0">
                          <a:latin typeface="Calibri Light"/>
                        </a:rPr>
                        <a:t> with audio commentary, audio and filmed examples and written explanation of products covered</a:t>
                      </a:r>
                    </a:p>
                    <a:p>
                      <a:pPr lvl="0">
                        <a:buNone/>
                      </a:pPr>
                      <a:endParaRPr lang="en-US" sz="1000" b="0" i="0" u="none" strike="noStrike" noProof="0">
                        <a:latin typeface="Calibri Light"/>
                      </a:endParaRPr>
                    </a:p>
                    <a:p>
                      <a:pPr lvl="0">
                        <a:buNone/>
                      </a:pPr>
                      <a:endParaRPr lang="en-US" sz="1000" b="0" i="0" u="none" strike="noStrike" noProof="0">
                        <a:latin typeface="Calibri Light"/>
                      </a:endParaRPr>
                    </a:p>
                    <a:p>
                      <a:pPr lvl="0">
                        <a:buNone/>
                      </a:pPr>
                      <a:r>
                        <a:rPr lang="en-US" sz="1000" b="1">
                          <a:latin typeface="Calibri Light"/>
                        </a:rPr>
                        <a:t>Component 1B</a:t>
                      </a:r>
                    </a:p>
                    <a:p>
                      <a:pPr lvl="0">
                        <a:buNone/>
                      </a:pPr>
                      <a:endParaRPr lang="en-US" sz="1000" b="1">
                        <a:latin typeface="Calibri Light"/>
                      </a:endParaRPr>
                    </a:p>
                    <a:p>
                      <a:pPr lvl="0">
                        <a:buNone/>
                      </a:pPr>
                      <a:r>
                        <a:rPr lang="en-US" sz="1000" b="0" i="0" u="none" strike="noStrike" noProof="0">
                          <a:latin typeface="Calibri Light"/>
                        </a:rPr>
                        <a:t>Set in March/April</a:t>
                      </a:r>
                    </a:p>
                    <a:p>
                      <a:pPr lvl="0">
                        <a:buNone/>
                      </a:pPr>
                      <a:r>
                        <a:rPr lang="en-US" sz="1000" b="1" i="0" u="none" strike="noStrike" noProof="0">
                          <a:latin typeface="Calibri Light"/>
                        </a:rPr>
                        <a:t>Task 2: Managing a Music product</a:t>
                      </a:r>
                    </a:p>
                    <a:p>
                      <a:pPr lvl="0">
                        <a:buNone/>
                      </a:pPr>
                      <a:r>
                        <a:rPr lang="en-US" sz="1000" b="0" i="0" u="none" strike="noStrike" noProof="0">
                          <a:latin typeface="Calibri Light"/>
                        </a:rPr>
                        <a:t>Create a musical example of at least THREE musical products</a:t>
                      </a:r>
                    </a:p>
                    <a:p>
                      <a:pPr lvl="0" algn="l">
                        <a:lnSpc>
                          <a:spcPct val="100000"/>
                        </a:lnSpc>
                        <a:spcBef>
                          <a:spcPts val="0"/>
                        </a:spcBef>
                        <a:spcAft>
                          <a:spcPts val="0"/>
                        </a:spcAft>
                        <a:buNone/>
                      </a:pPr>
                      <a:r>
                        <a:rPr lang="en-US" sz="1000">
                          <a:latin typeface="Calibri Light"/>
                        </a:rPr>
                        <a:t>1</a:t>
                      </a:r>
                      <a:r>
                        <a:rPr lang="en-US" sz="1000" b="0" i="0" u="none" strike="noStrike" noProof="0">
                          <a:latin typeface="Calibri Light"/>
                        </a:rPr>
                        <a:t>. A portfolio of 30–60 second examples of the products you are exploring (submitted during/after each project).</a:t>
                      </a:r>
                    </a:p>
                    <a:p>
                      <a:pPr lvl="0" algn="l">
                        <a:lnSpc>
                          <a:spcPct val="100000"/>
                        </a:lnSpc>
                        <a:spcBef>
                          <a:spcPts val="0"/>
                        </a:spcBef>
                        <a:spcAft>
                          <a:spcPts val="0"/>
                        </a:spcAft>
                        <a:buNone/>
                      </a:pPr>
                      <a:r>
                        <a:rPr lang="en-US" sz="1000">
                          <a:latin typeface="Calibri Light"/>
                        </a:rPr>
                        <a:t>2</a:t>
                      </a:r>
                      <a:r>
                        <a:rPr lang="en-US" sz="1000" b="0" i="0" u="none" strike="noStrike" noProof="0">
                          <a:latin typeface="Calibri Light"/>
                        </a:rPr>
                        <a:t>. Commentary and production notes that discuss your use of the following:</a:t>
                      </a:r>
                    </a:p>
                    <a:p>
                      <a:pPr lvl="0" algn="l">
                        <a:lnSpc>
                          <a:spcPct val="100000"/>
                        </a:lnSpc>
                        <a:spcBef>
                          <a:spcPts val="0"/>
                        </a:spcBef>
                        <a:spcAft>
                          <a:spcPts val="0"/>
                        </a:spcAft>
                        <a:buNone/>
                      </a:pPr>
                      <a:r>
                        <a:rPr lang="en-US" sz="1000" b="0" i="0" u="none" strike="noStrike" noProof="0">
                          <a:latin typeface="Calibri Light"/>
                        </a:rPr>
                        <a:t>·       skills, techniques and styles in the creation of musical products</a:t>
                      </a:r>
                    </a:p>
                    <a:p>
                      <a:pPr lvl="0">
                        <a:buNone/>
                      </a:pPr>
                      <a:r>
                        <a:rPr lang="en-US" sz="1000" b="0" i="0" u="none" strike="noStrike" noProof="0">
                          <a:latin typeface="Calibri Light"/>
                        </a:rPr>
                        <a:t>·       music theory and appreciation skills and how they inform creative choices. These should be submitted after each project and presented in an appropriate format.</a:t>
                      </a:r>
                    </a:p>
                    <a:p>
                      <a:pPr lvl="0">
                        <a:buNone/>
                      </a:pPr>
                      <a:endParaRPr lang="en-US" sz="1000" b="0" i="0" u="none" strike="noStrike" noProof="0">
                        <a:latin typeface="Calibri Light"/>
                      </a:endParaRPr>
                    </a:p>
                    <a:p>
                      <a:pPr lvl="0">
                        <a:buNone/>
                      </a:pPr>
                      <a:r>
                        <a:rPr lang="en-US" sz="1000" b="0" i="0" u="none" strike="noStrike" noProof="0">
                          <a:latin typeface="Calibri Light"/>
                        </a:rPr>
                        <a:t>Evidence (with commentary)</a:t>
                      </a:r>
                    </a:p>
                    <a:p>
                      <a:pPr lvl="0">
                        <a:buNone/>
                      </a:pPr>
                      <a:r>
                        <a:rPr lang="en-US" sz="1000" b="0" i="0" u="none" strike="noStrike" noProof="0">
                          <a:latin typeface="Calibri Light"/>
                        </a:rPr>
                        <a:t>ONE free composition</a:t>
                      </a:r>
                    </a:p>
                    <a:p>
                      <a:pPr lvl="0">
                        <a:buNone/>
                      </a:pPr>
                      <a:r>
                        <a:rPr lang="en-US" sz="1000" b="0" i="0" u="none" strike="noStrike" noProof="0">
                          <a:latin typeface="Calibri Light"/>
                        </a:rPr>
                        <a:t>ONE group/solo performance</a:t>
                      </a:r>
                    </a:p>
                    <a:p>
                      <a:pPr lvl="0">
                        <a:buNone/>
                      </a:pPr>
                      <a:r>
                        <a:rPr lang="en-US" sz="1000" b="0" i="0" u="none" strike="noStrike" noProof="0">
                          <a:latin typeface="Calibri Light"/>
                        </a:rPr>
                        <a:t>ONE recording</a:t>
                      </a:r>
                    </a:p>
                    <a:p>
                      <a:pPr lvl="0">
                        <a:buNone/>
                      </a:pPr>
                      <a:r>
                        <a:rPr lang="en-US" sz="1000" b="0" i="0" u="none" strike="noStrike" noProof="0">
                          <a:latin typeface="Calibri Light"/>
                        </a:rPr>
                        <a:t>ONE rehearsal/production schedule</a:t>
                      </a:r>
                    </a:p>
                    <a:p>
                      <a:pPr lvl="0">
                        <a:buNone/>
                      </a:pPr>
                      <a:endParaRPr lang="en-US" sz="1000" b="0" i="0" u="none" strike="noStrike" noProof="0">
                        <a:latin typeface="Calibri Light"/>
                      </a:endParaRPr>
                    </a:p>
                    <a:p>
                      <a:pPr lvl="0">
                        <a:buNone/>
                      </a:pPr>
                      <a:endParaRPr lang="en-US" sz="1000" b="0" i="0" u="none" strike="noStrike" noProof="0">
                        <a:latin typeface="Calibri Light"/>
                      </a:endParaRPr>
                    </a:p>
                    <a:p>
                      <a:pPr lvl="0">
                        <a:buNone/>
                      </a:pPr>
                      <a:endParaRPr lang="en-US" sz="1000" b="0" i="0" u="none" strike="noStrike" noProof="0">
                        <a:latin typeface="Calibri Light"/>
                      </a:endParaRPr>
                    </a:p>
                    <a:p>
                      <a:pPr lvl="0">
                        <a:buNone/>
                      </a:pPr>
                      <a:endParaRPr lang="en-US" sz="1000" b="0" i="0" u="none" strike="noStrike" noProof="0">
                        <a:latin typeface="Calibri Light"/>
                      </a:endParaRPr>
                    </a:p>
                  </a:txBody>
                  <a:tcPr marL="68580" marR="68580" marT="34290" marB="34290"/>
                </a:tc>
                <a:extLst>
                  <a:ext uri="{0D108BD9-81ED-4DB2-BD59-A6C34878D82A}">
                    <a16:rowId xmlns:a16="http://schemas.microsoft.com/office/drawing/2014/main" val="3468179269"/>
                  </a:ext>
                </a:extLst>
              </a:tr>
              <a:tr h="2718179">
                <a:tc>
                  <a:txBody>
                    <a:bodyPr/>
                    <a:lstStyle/>
                    <a:p>
                      <a:pPr lvl="0">
                        <a:buNone/>
                      </a:pPr>
                      <a:r>
                        <a:rPr lang="en-GB" sz="600"/>
                        <a:t>Autumn 2</a:t>
                      </a:r>
                      <a:endParaRPr lang="en-US"/>
                    </a:p>
                  </a:txBody>
                  <a:tcPr marL="68580" marR="68580" marT="34290" marB="34290"/>
                </a:tc>
                <a:tc vMerge="1">
                  <a:txBody>
                    <a:bodyPr/>
                    <a:lstStyle/>
                    <a:p>
                      <a:endParaRPr lang="en-US"/>
                    </a:p>
                  </a:txBody>
                  <a:tcPr marL="68580" marR="68580" marT="34290" marB="34290"/>
                </a:tc>
                <a:tc vMerge="1">
                  <a:txBody>
                    <a:bodyPr/>
                    <a:lstStyle/>
                    <a:p>
                      <a:endParaRPr lang="en-US"/>
                    </a:p>
                  </a:txBody>
                  <a:tcPr marL="68580" marR="68580" marT="34290" marB="34290"/>
                </a:tc>
                <a:extLst>
                  <a:ext uri="{0D108BD9-81ED-4DB2-BD59-A6C34878D82A}">
                    <a16:rowId xmlns:a16="http://schemas.microsoft.com/office/drawing/2014/main" val="2787367123"/>
                  </a:ext>
                </a:extLst>
              </a:tr>
              <a:tr h="989462">
                <a:tc>
                  <a:txBody>
                    <a:bodyPr/>
                    <a:lstStyle/>
                    <a:p>
                      <a:pPr lvl="0">
                        <a:buNone/>
                      </a:pPr>
                      <a:r>
                        <a:rPr lang="en-GB" sz="600"/>
                        <a:t>Spring 1</a:t>
                      </a:r>
                      <a:endParaRPr lang="en-US"/>
                    </a:p>
                  </a:txBody>
                  <a:tcPr marL="68580" marR="68580" marT="34290" marB="34290"/>
                </a:tc>
                <a:tc rowSpan="2">
                  <a:txBody>
                    <a:bodyPr/>
                    <a:lstStyle/>
                    <a:p>
                      <a:pPr lvl="0">
                        <a:buNone/>
                      </a:pPr>
                      <a:r>
                        <a:rPr lang="en-US" sz="1000" b="1">
                          <a:latin typeface="Calibri Light"/>
                        </a:rPr>
                        <a:t>Music Theory:</a:t>
                      </a:r>
                      <a:endParaRPr lang="en-US" sz="1000">
                        <a:latin typeface="Calibri Light"/>
                      </a:endParaRPr>
                    </a:p>
                    <a:p>
                      <a:pPr marL="228600" lvl="0" indent="-228600">
                        <a:buAutoNum type="arabicPeriod"/>
                      </a:pPr>
                      <a:r>
                        <a:rPr lang="en-US" sz="1000">
                          <a:latin typeface="Calibri Light"/>
                        </a:rPr>
                        <a:t>Music notation continued </a:t>
                      </a:r>
                      <a:endParaRPr lang="en-US"/>
                    </a:p>
                    <a:p>
                      <a:pPr marL="228600" lvl="0" indent="-228600">
                        <a:buAutoNum type="arabicPeriod"/>
                      </a:pPr>
                      <a:r>
                        <a:rPr lang="en-US" sz="1000">
                          <a:latin typeface="Calibri Light"/>
                        </a:rPr>
                        <a:t>Basic musical signs</a:t>
                      </a:r>
                    </a:p>
                    <a:p>
                      <a:pPr marL="228600" lvl="0" indent="-228600">
                        <a:buAutoNum type="arabicPeriod"/>
                      </a:pPr>
                      <a:r>
                        <a:rPr lang="en-US" sz="1000">
                          <a:latin typeface="Calibri Light"/>
                        </a:rPr>
                        <a:t>How to follow a score</a:t>
                      </a:r>
                    </a:p>
                    <a:p>
                      <a:pPr marL="228600" lvl="0" indent="-228600">
                        <a:buAutoNum type="arabicPeriod"/>
                      </a:pPr>
                      <a:r>
                        <a:rPr lang="en-US" sz="1000">
                          <a:latin typeface="Calibri Light"/>
                        </a:rPr>
                        <a:t>Triads</a:t>
                      </a:r>
                    </a:p>
                    <a:p>
                      <a:pPr marL="228600" lvl="0" indent="-228600">
                        <a:buAutoNum type="arabicPeriod"/>
                      </a:pPr>
                      <a:r>
                        <a:rPr lang="en-US" sz="1000">
                          <a:latin typeface="Calibri Light"/>
                        </a:rPr>
                        <a:t>Added note chords in Jazz</a:t>
                      </a:r>
                    </a:p>
                    <a:p>
                      <a:pPr marL="228600" lvl="0" indent="-228600">
                        <a:buAutoNum type="arabicPeriod"/>
                      </a:pPr>
                      <a:r>
                        <a:rPr lang="en-US" sz="1000">
                          <a:latin typeface="Calibri Light"/>
                        </a:rPr>
                        <a:t>Blues scale</a:t>
                      </a:r>
                    </a:p>
                    <a:p>
                      <a:pPr lvl="0">
                        <a:buNone/>
                      </a:pPr>
                      <a:endParaRPr lang="en-US" sz="1000">
                        <a:latin typeface="Calibri Light"/>
                      </a:endParaRPr>
                    </a:p>
                    <a:p>
                      <a:pPr marL="0" lvl="0" indent="0">
                        <a:buNone/>
                      </a:pPr>
                      <a:r>
                        <a:rPr lang="en-US" sz="1000" b="1" i="0" u="none" strike="noStrike" noProof="0"/>
                        <a:t>Performing skills </a:t>
                      </a:r>
                      <a:r>
                        <a:rPr lang="en-US" sz="1000" b="1" i="0" u="none" strike="noStrike" noProof="0">
                          <a:latin typeface="Calibri"/>
                        </a:rPr>
                        <a:t>(enrichment once/twice weekly)</a:t>
                      </a:r>
                      <a:endParaRPr lang="en-US" sz="1000" b="0" i="0" u="none" strike="noStrike" noProof="0"/>
                    </a:p>
                    <a:p>
                      <a:pPr marL="228600" lvl="0" indent="-228600">
                        <a:buClr>
                          <a:srgbClr val="000000"/>
                        </a:buClr>
                        <a:buAutoNum type="arabicPeriod"/>
                      </a:pPr>
                      <a:r>
                        <a:rPr lang="en-US" sz="1000" b="0" i="0" u="none" strike="noStrike" noProof="0"/>
                        <a:t>Keyboard</a:t>
                      </a:r>
                    </a:p>
                    <a:p>
                      <a:pPr marL="228600" lvl="0" indent="-228600">
                        <a:buClr>
                          <a:srgbClr val="000000"/>
                        </a:buClr>
                        <a:buAutoNum type="arabicPeriod"/>
                      </a:pPr>
                      <a:r>
                        <a:rPr lang="en-US" sz="1000" b="0" i="0" u="none" strike="noStrike" noProof="0" err="1"/>
                        <a:t>Ukelele</a:t>
                      </a:r>
                      <a:r>
                        <a:rPr lang="en-US" sz="1000" b="0" i="0" u="none" strike="noStrike" noProof="0"/>
                        <a:t>/Guitar </a:t>
                      </a:r>
                    </a:p>
                    <a:p>
                      <a:pPr marL="228600" lvl="0" indent="-228600">
                        <a:buClr>
                          <a:srgbClr val="000000"/>
                        </a:buClr>
                        <a:buAutoNum type="arabicPeriod"/>
                      </a:pPr>
                      <a:r>
                        <a:rPr lang="en-US" sz="1000" b="0" i="0" u="none" strike="noStrike" noProof="0"/>
                        <a:t> Steel pans*</a:t>
                      </a:r>
                    </a:p>
                    <a:p>
                      <a:pPr marL="228600" lvl="0" indent="-228600">
                        <a:buClr>
                          <a:srgbClr val="000000"/>
                        </a:buClr>
                        <a:buAutoNum type="arabicPeriod"/>
                      </a:pPr>
                      <a:r>
                        <a:rPr lang="en-US" sz="1000" b="0" i="0" u="none" strike="noStrike" noProof="0"/>
                        <a:t>Choir*</a:t>
                      </a:r>
                    </a:p>
                    <a:p>
                      <a:pPr lvl="0">
                        <a:buNone/>
                      </a:pPr>
                      <a:endParaRPr lang="en-US" sz="1000" b="0" i="0" u="none" strike="noStrike" noProof="0"/>
                    </a:p>
                    <a:p>
                      <a:pPr lvl="0">
                        <a:buNone/>
                      </a:pPr>
                      <a:r>
                        <a:rPr lang="en-US" sz="1000" b="1" i="0" u="none" strike="noStrike" noProof="0"/>
                        <a:t>Composing skills: </a:t>
                      </a:r>
                      <a:endParaRPr lang="en-US" sz="1000" b="0" i="0" u="none" strike="noStrike" noProof="0"/>
                    </a:p>
                    <a:p>
                      <a:pPr lvl="0">
                        <a:buNone/>
                      </a:pPr>
                      <a:r>
                        <a:rPr lang="en-US" sz="1000" b="0" i="0" u="none" strike="noStrike" noProof="0"/>
                        <a:t>Music ICT /</a:t>
                      </a:r>
                      <a:r>
                        <a:rPr lang="en-US" sz="1000" b="0" i="0" u="none" strike="noStrike" noProof="0" err="1"/>
                        <a:t>Bandlab</a:t>
                      </a:r>
                      <a:r>
                        <a:rPr lang="en-US" sz="1000" b="0" i="0" u="none" strike="noStrike" noProof="0"/>
                        <a:t> revisited</a:t>
                      </a:r>
                      <a:endParaRPr lang="en-US"/>
                    </a:p>
                    <a:p>
                      <a:pPr lvl="0">
                        <a:buNone/>
                      </a:pPr>
                      <a:r>
                        <a:rPr lang="en-US" sz="1000" b="1" i="0" u="none" strike="noStrike" noProof="0">
                          <a:latin typeface="Calibri Light"/>
                        </a:rPr>
                        <a:t>Genres in Music</a:t>
                      </a:r>
                    </a:p>
                    <a:p>
                      <a:pPr marL="228600" lvl="0" indent="-228600">
                        <a:buAutoNum type="arabicPeriod"/>
                      </a:pPr>
                      <a:r>
                        <a:rPr lang="en-US" sz="1000" b="0" i="0" u="none" strike="noStrike" noProof="0">
                          <a:latin typeface="Calibri Light"/>
                        </a:rPr>
                        <a:t>Jazz and Blues *</a:t>
                      </a:r>
                    </a:p>
                    <a:p>
                      <a:pPr marL="228600" lvl="0" indent="-228600">
                        <a:buAutoNum type="arabicPeriod"/>
                      </a:pPr>
                      <a:r>
                        <a:rPr lang="en-US" sz="1000" b="0" i="0" u="none" strike="noStrike" noProof="0">
                          <a:latin typeface="Calibri Light"/>
                        </a:rPr>
                        <a:t>Rock music continued: Four Chords revisited *</a:t>
                      </a:r>
                    </a:p>
                    <a:p>
                      <a:pPr marL="228600" lvl="0" indent="-228600">
                        <a:buAutoNum type="arabicPeriod"/>
                      </a:pPr>
                      <a:r>
                        <a:rPr lang="en-US" sz="1000" b="0" i="0" u="none" strike="noStrike" noProof="0">
                          <a:latin typeface="Calibri Light"/>
                        </a:rPr>
                        <a:t>Classical music: Baroque music of Handel</a:t>
                      </a:r>
                    </a:p>
                    <a:p>
                      <a:pPr lvl="0">
                        <a:buNone/>
                      </a:pPr>
                      <a:endParaRPr lang="en-US" sz="1000" b="0" i="0" u="none" strike="noStrike" noProof="0">
                        <a:latin typeface="Calibri Light"/>
                      </a:endParaRPr>
                    </a:p>
                    <a:p>
                      <a:pPr lvl="0">
                        <a:buNone/>
                      </a:pPr>
                      <a:endParaRPr lang="en-US" sz="1000">
                        <a:latin typeface="Calibri Light"/>
                      </a:endParaRPr>
                    </a:p>
                  </a:txBody>
                  <a:tcPr marL="68580" marR="68580" marT="34290" marB="34290"/>
                </a:tc>
                <a:tc vMerge="1">
                  <a:txBody>
                    <a:bodyPr/>
                    <a:lstStyle/>
                    <a:p>
                      <a:endParaRPr lang="en-US"/>
                    </a:p>
                  </a:txBody>
                  <a:tcPr marL="68580" marR="68580" marT="34290" marB="34290"/>
                </a:tc>
                <a:extLst>
                  <a:ext uri="{0D108BD9-81ED-4DB2-BD59-A6C34878D82A}">
                    <a16:rowId xmlns:a16="http://schemas.microsoft.com/office/drawing/2014/main" val="1734432196"/>
                  </a:ext>
                </a:extLst>
              </a:tr>
              <a:tr h="2274626">
                <a:tc>
                  <a:txBody>
                    <a:bodyPr/>
                    <a:lstStyle/>
                    <a:p>
                      <a:pPr lvl="0">
                        <a:buNone/>
                      </a:pPr>
                      <a:r>
                        <a:rPr lang="en-GB" sz="600"/>
                        <a:t>Spring 2</a:t>
                      </a:r>
                      <a:endParaRPr lang="en-US"/>
                    </a:p>
                  </a:txBody>
                  <a:tcPr marL="68580" marR="68580" marT="34290" marB="34290"/>
                </a:tc>
                <a:tc vMerge="1">
                  <a:txBody>
                    <a:bodyPr/>
                    <a:lstStyle/>
                    <a:p>
                      <a:pPr defTabSz="914400">
                        <a:tabLst/>
                        <a:defRPr/>
                      </a:pPr>
                      <a:endParaRPr lang="en-US"/>
                    </a:p>
                  </a:txBody>
                  <a:tcPr marL="68580" marR="68580" marT="34290" marB="34290"/>
                </a:tc>
                <a:tc vMerge="1">
                  <a:txBody>
                    <a:bodyPr/>
                    <a:lstStyle/>
                    <a:p>
                      <a:pPr defTabSz="914400">
                        <a:tabLst/>
                        <a:defRPr/>
                      </a:pPr>
                      <a:endParaRPr lang="en-US"/>
                    </a:p>
                  </a:txBody>
                  <a:tcPr marL="68580" marR="68580" marT="34290" marB="34290"/>
                </a:tc>
                <a:extLst>
                  <a:ext uri="{0D108BD9-81ED-4DB2-BD59-A6C34878D82A}">
                    <a16:rowId xmlns:a16="http://schemas.microsoft.com/office/drawing/2014/main" val="288488840"/>
                  </a:ext>
                </a:extLst>
              </a:tr>
              <a:tr h="706099">
                <a:tc>
                  <a:txBody>
                    <a:bodyPr/>
                    <a:lstStyle/>
                    <a:p>
                      <a:pPr lvl="0">
                        <a:buNone/>
                      </a:pPr>
                      <a:r>
                        <a:rPr lang="en-GB" sz="600"/>
                        <a:t>Summer 1</a:t>
                      </a:r>
                      <a:endParaRPr lang="en-US"/>
                    </a:p>
                  </a:txBody>
                  <a:tcPr marL="68580" marR="68580" marT="34290" marB="34290"/>
                </a:tc>
                <a:tc rowSpan="2">
                  <a:txBody>
                    <a:bodyPr/>
                    <a:lstStyle/>
                    <a:p>
                      <a:pPr lvl="0">
                        <a:buNone/>
                      </a:pPr>
                      <a:r>
                        <a:rPr lang="en-US" sz="1000">
                          <a:latin typeface="Comic Sans"/>
                        </a:rPr>
                        <a:t>Component 2: Music skills development (to be undertaken alongside component 1B)</a:t>
                      </a:r>
                    </a:p>
                    <a:p>
                      <a:pPr lvl="0">
                        <a:buNone/>
                      </a:pPr>
                      <a:r>
                        <a:rPr lang="en-US" sz="1000" b="1" i="0" u="none" strike="noStrike" noProof="0">
                          <a:solidFill>
                            <a:srgbClr val="FF0000"/>
                          </a:solidFill>
                        </a:rPr>
                        <a:t>Learning Aim A</a:t>
                      </a:r>
                      <a:r>
                        <a:rPr lang="en-US" sz="1000" b="0" i="0" u="none" strike="noStrike" noProof="0">
                          <a:solidFill>
                            <a:srgbClr val="FF0000"/>
                          </a:solidFill>
                        </a:rPr>
                        <a:t>: Exploring professional and commercial skills for the music industry</a:t>
                      </a:r>
                      <a:endParaRPr lang="en-US" sz="1000" b="0" i="0" u="none" strike="noStrike" noProof="0"/>
                    </a:p>
                    <a:p>
                      <a:pPr lvl="0">
                        <a:buNone/>
                      </a:pPr>
                      <a:r>
                        <a:rPr lang="en-US" sz="1000" b="1" i="0" u="none" strike="noStrike" noProof="0">
                          <a:solidFill>
                            <a:srgbClr val="FF0000"/>
                          </a:solidFill>
                        </a:rPr>
                        <a:t>Learning Aim B</a:t>
                      </a:r>
                      <a:r>
                        <a:rPr lang="en-US" sz="1000" b="0" i="0" u="none" strike="noStrike" noProof="0">
                          <a:solidFill>
                            <a:srgbClr val="FF0000"/>
                          </a:solidFill>
                        </a:rPr>
                        <a:t>: Applying and developing individual musical skills and techniques</a:t>
                      </a:r>
                      <a:endParaRPr lang="en-US" sz="1000" b="0" i="0" u="none" strike="noStrike" noProof="0"/>
                    </a:p>
                    <a:p>
                      <a:pPr lvl="0">
                        <a:buNone/>
                      </a:pPr>
                      <a:endParaRPr lang="en-US" sz="1000" b="0" i="0" u="none" strike="noStrike" noProof="0"/>
                    </a:p>
                    <a:p>
                      <a:pPr lvl="0">
                        <a:buNone/>
                      </a:pPr>
                      <a:r>
                        <a:rPr lang="en-US" sz="1000" b="0" i="0" u="none" strike="noStrike" noProof="0"/>
                        <a:t>Component 1B</a:t>
                      </a:r>
                      <a:endParaRPr lang="en-US"/>
                    </a:p>
                    <a:p>
                      <a:pPr lvl="0">
                        <a:buNone/>
                      </a:pPr>
                      <a:r>
                        <a:rPr lang="en-US" sz="1000" b="0" i="0" u="none" strike="noStrike" noProof="0"/>
                        <a:t>Performing skills (steel pans, choir, piano, guitar)</a:t>
                      </a:r>
                    </a:p>
                    <a:p>
                      <a:pPr lvl="0">
                        <a:buNone/>
                      </a:pPr>
                      <a:r>
                        <a:rPr lang="en-US" sz="1000" b="0" i="0" u="none" strike="noStrike" noProof="0"/>
                        <a:t>Composing skills (free composition)</a:t>
                      </a:r>
                    </a:p>
                    <a:p>
                      <a:pPr lvl="0">
                        <a:buNone/>
                      </a:pPr>
                      <a:r>
                        <a:rPr lang="en-US" sz="1000" b="0" i="0" u="none" strike="noStrike" noProof="0"/>
                        <a:t>Music production skills (concert)</a:t>
                      </a:r>
                    </a:p>
                    <a:p>
                      <a:pPr lvl="0">
                        <a:buNone/>
                      </a:pPr>
                      <a:endParaRPr lang="en-US" sz="1000" b="1" i="0" u="none" strike="noStrike" noProof="0">
                        <a:solidFill>
                          <a:srgbClr val="FF0000"/>
                        </a:solidFill>
                        <a:latin typeface="Calibri"/>
                      </a:endParaRPr>
                    </a:p>
                  </a:txBody>
                  <a:tcPr marL="68580" marR="68580" marT="34290" marB="34290"/>
                </a:tc>
                <a:tc>
                  <a:txBody>
                    <a:bodyPr/>
                    <a:lstStyle/>
                    <a:p>
                      <a:pPr lvl="0">
                        <a:buNone/>
                      </a:pPr>
                      <a:r>
                        <a:rPr lang="en-US" sz="1000">
                          <a:latin typeface="Comic Sans"/>
                        </a:rPr>
                        <a:t>Component 2: Set in April </a:t>
                      </a:r>
                    </a:p>
                    <a:p>
                      <a:pPr marL="0" lvl="0" indent="0" algn="just">
                        <a:lnSpc>
                          <a:spcPct val="100000"/>
                        </a:lnSpc>
                        <a:spcBef>
                          <a:spcPts val="0"/>
                        </a:spcBef>
                        <a:spcAft>
                          <a:spcPts val="0"/>
                        </a:spcAft>
                        <a:buNone/>
                      </a:pPr>
                      <a:r>
                        <a:rPr lang="en-US" sz="1000" b="0" i="0" u="none" strike="noStrike" noProof="0">
                          <a:latin typeface="Calibri"/>
                        </a:rPr>
                        <a:t>Screenshots screen records of examples of current practice with personal reviews.</a:t>
                      </a:r>
                      <a:endParaRPr lang="en-US"/>
                    </a:p>
                    <a:p>
                      <a:pPr marL="0" lvl="0" indent="0" algn="just">
                        <a:lnSpc>
                          <a:spcPct val="100000"/>
                        </a:lnSpc>
                        <a:spcBef>
                          <a:spcPts val="0"/>
                        </a:spcBef>
                        <a:spcAft>
                          <a:spcPts val="0"/>
                        </a:spcAft>
                        <a:buNone/>
                      </a:pPr>
                      <a:r>
                        <a:rPr lang="en-US" sz="1000" b="0" i="0" u="none" strike="noStrike" noProof="0">
                          <a:latin typeface="Calibri"/>
                        </a:rPr>
                        <a:t>Specific video footage from workshops which demonstrates understanding.</a:t>
                      </a:r>
                      <a:endParaRPr lang="en-US"/>
                    </a:p>
                    <a:p>
                      <a:pPr marL="0" lvl="0" indent="0" algn="just">
                        <a:lnSpc>
                          <a:spcPct val="100000"/>
                        </a:lnSpc>
                        <a:spcBef>
                          <a:spcPts val="0"/>
                        </a:spcBef>
                        <a:spcAft>
                          <a:spcPts val="0"/>
                        </a:spcAft>
                        <a:buNone/>
                      </a:pPr>
                      <a:r>
                        <a:rPr lang="en-US" sz="1000" b="0" i="0" u="none" strike="noStrike" noProof="0">
                          <a:latin typeface="Calibri"/>
                        </a:rPr>
                        <a:t>Case studies of artists and their practice</a:t>
                      </a:r>
                      <a:endParaRPr lang="en-US"/>
                    </a:p>
                    <a:p>
                      <a:pPr marL="0" lvl="0" indent="0" algn="just">
                        <a:lnSpc>
                          <a:spcPct val="100000"/>
                        </a:lnSpc>
                        <a:spcBef>
                          <a:spcPts val="0"/>
                        </a:spcBef>
                        <a:spcAft>
                          <a:spcPts val="0"/>
                        </a:spcAft>
                        <a:buNone/>
                      </a:pPr>
                      <a:r>
                        <a:rPr lang="en-US" sz="1000" b="0" i="0" u="none" strike="noStrike" noProof="0">
                          <a:latin typeface="Calibri"/>
                        </a:rPr>
                        <a:t>Teacher observation records which include comments relating to how you responded to feedback during these sessions.</a:t>
                      </a:r>
                      <a:endParaRPr lang="en-US"/>
                    </a:p>
                    <a:p>
                      <a:pPr marL="0" lvl="0" indent="0" algn="just">
                        <a:lnSpc>
                          <a:spcPct val="100000"/>
                        </a:lnSpc>
                        <a:spcBef>
                          <a:spcPts val="0"/>
                        </a:spcBef>
                        <a:spcAft>
                          <a:spcPts val="0"/>
                        </a:spcAft>
                        <a:buNone/>
                      </a:pPr>
                      <a:r>
                        <a:rPr lang="en-US" sz="1000" b="0" i="0" u="none" strike="noStrike" noProof="0">
                          <a:latin typeface="Calibri"/>
                        </a:rPr>
                        <a:t>Written or audio evidence of techniques and personal understanding (see booklets)</a:t>
                      </a:r>
                      <a:endParaRPr lang="en-US"/>
                    </a:p>
                    <a:p>
                      <a:pPr lvl="0" algn="just">
                        <a:lnSpc>
                          <a:spcPct val="100000"/>
                        </a:lnSpc>
                        <a:spcBef>
                          <a:spcPts val="0"/>
                        </a:spcBef>
                        <a:spcAft>
                          <a:spcPts val="0"/>
                        </a:spcAft>
                        <a:buNone/>
                      </a:pPr>
                      <a:endParaRPr lang="en-US" sz="1000" b="0" i="0" u="none" strike="noStrike" noProof="0"/>
                    </a:p>
                  </a:txBody>
                  <a:tcPr marL="68580" marR="68580" marT="34290" marB="34290"/>
                </a:tc>
                <a:extLst>
                  <a:ext uri="{0D108BD9-81ED-4DB2-BD59-A6C34878D82A}">
                    <a16:rowId xmlns:a16="http://schemas.microsoft.com/office/drawing/2014/main" val="246669056"/>
                  </a:ext>
                </a:extLst>
              </a:tr>
              <a:tr h="315223">
                <a:tc>
                  <a:txBody>
                    <a:bodyPr/>
                    <a:lstStyle/>
                    <a:p>
                      <a:pPr lvl="0">
                        <a:buNone/>
                      </a:pPr>
                      <a:r>
                        <a:rPr lang="en-GB" sz="600"/>
                        <a:t>Summer 2</a:t>
                      </a:r>
                      <a:endParaRPr lang="en-US"/>
                    </a:p>
                  </a:txBody>
                  <a:tcPr marL="68580" marR="68580" marT="34290" marB="34290"/>
                </a:tc>
                <a:tc vMerge="1">
                  <a:txBody>
                    <a:bodyPr/>
                    <a:lstStyle/>
                    <a:p>
                      <a:endParaRPr lang="en-US"/>
                    </a:p>
                  </a:txBody>
                  <a:tcPr marL="68580" marR="68580" marT="34290" marB="34290"/>
                </a:tc>
                <a:tc>
                  <a:txBody>
                    <a:bodyPr/>
                    <a:lstStyle/>
                    <a:p>
                      <a:pPr lvl="0">
                        <a:buNone/>
                      </a:pPr>
                      <a:r>
                        <a:rPr lang="en-US" sz="1000">
                          <a:latin typeface="Comic Sans"/>
                        </a:rPr>
                        <a:t>Summer concert  and submission of final portfolio for learning AIMS A and B</a:t>
                      </a:r>
                    </a:p>
                  </a:txBody>
                  <a:tcPr marL="68580" marR="68580" marT="34290" marB="34290"/>
                </a:tc>
                <a:extLst>
                  <a:ext uri="{0D108BD9-81ED-4DB2-BD59-A6C34878D82A}">
                    <a16:rowId xmlns:a16="http://schemas.microsoft.com/office/drawing/2014/main" val="3238290429"/>
                  </a:ext>
                </a:extLst>
              </a:tr>
            </a:tbl>
          </a:graphicData>
        </a:graphic>
      </p:graphicFrame>
    </p:spTree>
    <p:extLst>
      <p:ext uri="{BB962C8B-B14F-4D97-AF65-F5344CB8AC3E}">
        <p14:creationId xmlns:p14="http://schemas.microsoft.com/office/powerpoint/2010/main" val="3414026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FCDF163-5471-1F4A-B58A-52004AC2FA53}"/>
              </a:ext>
            </a:extLst>
          </p:cNvPr>
          <p:cNvGraphicFramePr>
            <a:graphicFrameLocks noGrp="1"/>
          </p:cNvGraphicFramePr>
          <p:nvPr>
            <p:extLst/>
          </p:nvPr>
        </p:nvGraphicFramePr>
        <p:xfrm>
          <a:off x="1575180" y="-290014"/>
          <a:ext cx="9180015" cy="7415687"/>
        </p:xfrm>
        <a:graphic>
          <a:graphicData uri="http://schemas.openxmlformats.org/drawingml/2006/table">
            <a:tbl>
              <a:tblPr firstRow="1" bandRow="1">
                <a:tableStyleId>{5C22544A-7EE6-4342-B048-85BDC9FD1C3A}</a:tableStyleId>
              </a:tblPr>
              <a:tblGrid>
                <a:gridCol w="716507">
                  <a:extLst>
                    <a:ext uri="{9D8B030D-6E8A-4147-A177-3AD203B41FA5}">
                      <a16:colId xmlns:a16="http://schemas.microsoft.com/office/drawing/2014/main" val="615537365"/>
                    </a:ext>
                  </a:extLst>
                </a:gridCol>
                <a:gridCol w="5105040">
                  <a:extLst>
                    <a:ext uri="{9D8B030D-6E8A-4147-A177-3AD203B41FA5}">
                      <a16:colId xmlns:a16="http://schemas.microsoft.com/office/drawing/2014/main" val="103846325"/>
                    </a:ext>
                  </a:extLst>
                </a:gridCol>
                <a:gridCol w="3358468">
                  <a:extLst>
                    <a:ext uri="{9D8B030D-6E8A-4147-A177-3AD203B41FA5}">
                      <a16:colId xmlns:a16="http://schemas.microsoft.com/office/drawing/2014/main" val="3529653989"/>
                    </a:ext>
                  </a:extLst>
                </a:gridCol>
              </a:tblGrid>
              <a:tr h="353049">
                <a:tc>
                  <a:txBody>
                    <a:bodyPr/>
                    <a:lstStyle/>
                    <a:p>
                      <a:pPr lvl="0">
                        <a:buNone/>
                      </a:pPr>
                      <a:r>
                        <a:rPr lang="en-GB" sz="800"/>
                        <a:t>Term</a:t>
                      </a:r>
                      <a:endParaRPr lang="en-US"/>
                    </a:p>
                  </a:txBody>
                  <a:tcPr marL="68580" marR="68580" marT="34290" marB="34290"/>
                </a:tc>
                <a:tc>
                  <a:txBody>
                    <a:bodyPr/>
                    <a:lstStyle/>
                    <a:p>
                      <a:r>
                        <a:rPr lang="en-US" sz="1400"/>
                        <a:t>Year 11 BTEC</a:t>
                      </a:r>
                    </a:p>
                  </a:txBody>
                  <a:tcPr marL="68580" marR="68580" marT="34290" marB="34290"/>
                </a:tc>
                <a:tc>
                  <a:txBody>
                    <a:bodyPr/>
                    <a:lstStyle/>
                    <a:p>
                      <a:pPr lvl="0">
                        <a:buNone/>
                      </a:pPr>
                      <a:r>
                        <a:rPr lang="en-US" sz="1400"/>
                        <a:t>Tasks/evidence</a:t>
                      </a:r>
                    </a:p>
                  </a:txBody>
                  <a:tcPr marL="68580" marR="68580" marT="34290" marB="34290"/>
                </a:tc>
                <a:extLst>
                  <a:ext uri="{0D108BD9-81ED-4DB2-BD59-A6C34878D82A}">
                    <a16:rowId xmlns:a16="http://schemas.microsoft.com/office/drawing/2014/main" val="3707237945"/>
                  </a:ext>
                </a:extLst>
              </a:tr>
              <a:tr h="1298720">
                <a:tc>
                  <a:txBody>
                    <a:bodyPr/>
                    <a:lstStyle/>
                    <a:p>
                      <a:pPr lvl="0">
                        <a:buNone/>
                      </a:pPr>
                      <a:r>
                        <a:rPr lang="en-GB" sz="600"/>
                        <a:t>Autumn 1</a:t>
                      </a:r>
                      <a:endParaRPr lang="en-US"/>
                    </a:p>
                  </a:txBody>
                  <a:tcPr marL="68580" marR="68580" marT="34290" marB="34290"/>
                </a:tc>
                <a:tc rowSpan="2">
                  <a:txBody>
                    <a:bodyPr/>
                    <a:lstStyle/>
                    <a:p>
                      <a:pPr lvl="0">
                        <a:buNone/>
                      </a:pPr>
                      <a:r>
                        <a:rPr lang="en-US" sz="1000" b="1" i="0" u="none" strike="noStrike" noProof="0"/>
                        <a:t>Component 2: Music skills development</a:t>
                      </a:r>
                    </a:p>
                    <a:p>
                      <a:pPr lvl="0">
                        <a:buNone/>
                      </a:pPr>
                      <a:r>
                        <a:rPr lang="en-US" sz="1000" b="1" i="0" u="none" strike="noStrike" noProof="0">
                          <a:solidFill>
                            <a:srgbClr val="FF0000"/>
                          </a:solidFill>
                        </a:rPr>
                        <a:t>Learning Aim A</a:t>
                      </a:r>
                      <a:r>
                        <a:rPr lang="en-US" sz="1000" b="0" i="0" u="none" strike="noStrike" noProof="0">
                          <a:solidFill>
                            <a:srgbClr val="FF0000"/>
                          </a:solidFill>
                        </a:rPr>
                        <a:t>: Exploring professional and commercial skills for the music industry</a:t>
                      </a:r>
                      <a:endParaRPr lang="en-US" sz="1000" b="0" i="0" u="none" strike="noStrike" noProof="0"/>
                    </a:p>
                    <a:p>
                      <a:pPr lvl="0">
                        <a:buNone/>
                      </a:pPr>
                      <a:r>
                        <a:rPr lang="en-US" sz="1000" b="1" i="0" u="none" strike="noStrike" noProof="0">
                          <a:solidFill>
                            <a:srgbClr val="FF0000"/>
                          </a:solidFill>
                        </a:rPr>
                        <a:t>Learning Aim B</a:t>
                      </a:r>
                      <a:r>
                        <a:rPr lang="en-US" sz="1000" b="0" i="0" u="none" strike="noStrike" noProof="0">
                          <a:solidFill>
                            <a:srgbClr val="FF0000"/>
                          </a:solidFill>
                        </a:rPr>
                        <a:t>: Applying and developing individual musical skills and techniques</a:t>
                      </a:r>
                      <a:endParaRPr lang="en-US" sz="1000" b="0" i="0" u="none" strike="noStrike" noProof="0"/>
                    </a:p>
                    <a:p>
                      <a:pPr lvl="0">
                        <a:buNone/>
                      </a:pPr>
                      <a:endParaRPr lang="en-US" sz="1000" b="0" i="0" u="none" strike="noStrike" noProof="0"/>
                    </a:p>
                    <a:p>
                      <a:pPr lvl="0" algn="just">
                        <a:lnSpc>
                          <a:spcPct val="100000"/>
                        </a:lnSpc>
                        <a:spcBef>
                          <a:spcPts val="0"/>
                        </a:spcBef>
                        <a:spcAft>
                          <a:spcPts val="0"/>
                        </a:spcAft>
                        <a:buNone/>
                      </a:pPr>
                      <a:r>
                        <a:rPr lang="en-US" sz="1000" b="0" i="0" u="none" strike="noStrike" noProof="0"/>
                        <a:t>Portfolio of evidence</a:t>
                      </a:r>
                      <a:endParaRPr lang="en-US"/>
                    </a:p>
                    <a:p>
                      <a:pPr lvl="0">
                        <a:buNone/>
                      </a:pPr>
                      <a:endParaRPr lang="en-US" sz="1000" b="1">
                        <a:latin typeface="Calibri Light"/>
                      </a:endParaRPr>
                    </a:p>
                    <a:p>
                      <a:pPr marL="285750" lvl="0" indent="-285750" algn="l">
                        <a:lnSpc>
                          <a:spcPct val="100000"/>
                        </a:lnSpc>
                        <a:spcBef>
                          <a:spcPts val="0"/>
                        </a:spcBef>
                        <a:spcAft>
                          <a:spcPts val="0"/>
                        </a:spcAft>
                        <a:buClr>
                          <a:srgbClr val="000000"/>
                        </a:buClr>
                        <a:buFont typeface="Arial,Sans-Serif"/>
                        <a:buChar char="•"/>
                      </a:pPr>
                      <a:r>
                        <a:rPr lang="en-US" sz="1000" b="0" i="0" u="none" strike="noStrike" noProof="0"/>
                        <a:t>Music performance: Weekly enrichment/practical workshops/lessons</a:t>
                      </a:r>
                    </a:p>
                    <a:p>
                      <a:pPr marL="285750" lvl="0" indent="-285750" algn="l">
                        <a:lnSpc>
                          <a:spcPct val="100000"/>
                        </a:lnSpc>
                        <a:spcBef>
                          <a:spcPts val="0"/>
                        </a:spcBef>
                        <a:spcAft>
                          <a:spcPts val="0"/>
                        </a:spcAft>
                        <a:buClr>
                          <a:srgbClr val="000000"/>
                        </a:buClr>
                        <a:buFont typeface="Arial,Sans-Serif"/>
                        <a:buChar char="•"/>
                      </a:pPr>
                      <a:endParaRPr lang="en-US" sz="1000" b="0" i="0" u="none" strike="noStrike" noProof="0"/>
                    </a:p>
                    <a:p>
                      <a:pPr marL="285750" lvl="0" indent="-285750" algn="l">
                        <a:lnSpc>
                          <a:spcPct val="100000"/>
                        </a:lnSpc>
                        <a:spcBef>
                          <a:spcPts val="0"/>
                        </a:spcBef>
                        <a:spcAft>
                          <a:spcPts val="0"/>
                        </a:spcAft>
                        <a:buClr>
                          <a:srgbClr val="000000"/>
                        </a:buClr>
                        <a:buFont typeface="Arial,Sans-Serif"/>
                        <a:buChar char="•"/>
                      </a:pPr>
                      <a:r>
                        <a:rPr lang="en-US" sz="1000" b="0" i="0" u="none" strike="noStrike" noProof="0"/>
                        <a:t>Creating original music: 1 hour per week</a:t>
                      </a:r>
                    </a:p>
                    <a:p>
                      <a:pPr marL="0" lvl="0" indent="0" algn="l">
                        <a:lnSpc>
                          <a:spcPct val="100000"/>
                        </a:lnSpc>
                        <a:spcBef>
                          <a:spcPts val="0"/>
                        </a:spcBef>
                        <a:spcAft>
                          <a:spcPts val="0"/>
                        </a:spcAft>
                        <a:buClr>
                          <a:srgbClr val="000000"/>
                        </a:buClr>
                        <a:buNone/>
                      </a:pPr>
                      <a:endParaRPr lang="en-US" sz="1000" b="0" i="0" u="none" strike="noStrike" noProof="0"/>
                    </a:p>
                    <a:p>
                      <a:pPr marL="285750" lvl="0" indent="-285750" algn="l">
                        <a:lnSpc>
                          <a:spcPct val="100000"/>
                        </a:lnSpc>
                        <a:spcBef>
                          <a:spcPts val="0"/>
                        </a:spcBef>
                        <a:spcAft>
                          <a:spcPts val="0"/>
                        </a:spcAft>
                        <a:buClr>
                          <a:srgbClr val="000000"/>
                        </a:buClr>
                        <a:buFont typeface="Arial,Sans-Serif"/>
                        <a:buChar char="•"/>
                      </a:pPr>
                      <a:r>
                        <a:rPr lang="en-US" sz="1000" b="0" i="0" u="none" strike="noStrike" noProof="0"/>
                        <a:t>Music production: 1 hour per week</a:t>
                      </a:r>
                    </a:p>
                    <a:p>
                      <a:pPr lvl="0">
                        <a:buNone/>
                      </a:pPr>
                      <a:endParaRPr lang="en-US" sz="1000" b="1">
                        <a:latin typeface="Calibri Light"/>
                      </a:endParaRPr>
                    </a:p>
                  </a:txBody>
                  <a:tcPr marL="68580" marR="68580" marT="34290" marB="34290"/>
                </a:tc>
                <a:tc rowSpan="6">
                  <a:txBody>
                    <a:bodyPr/>
                    <a:lstStyle/>
                    <a:p>
                      <a:pPr lvl="0">
                        <a:buNone/>
                      </a:pPr>
                      <a:r>
                        <a:rPr lang="en-US" sz="1000">
                          <a:latin typeface="Calibri Light"/>
                        </a:rPr>
                        <a:t>*</a:t>
                      </a:r>
                      <a:r>
                        <a:rPr lang="en-US" sz="1000" b="0" i="0" u="none" strike="noStrike" noProof="0"/>
                        <a:t>Component 2: Set in April of year 10</a:t>
                      </a:r>
                    </a:p>
                    <a:p>
                      <a:pPr lvl="0">
                        <a:buNone/>
                      </a:pPr>
                      <a:endParaRPr lang="en-US" sz="1000" b="0" i="0" u="none" strike="noStrike" noProof="0">
                        <a:latin typeface="Calibri Light"/>
                      </a:endParaRPr>
                    </a:p>
                    <a:p>
                      <a:pPr lvl="0">
                        <a:buNone/>
                      </a:pPr>
                      <a:r>
                        <a:rPr lang="en-US" sz="1000" b="1" i="0" u="none" strike="noStrike" noProof="0">
                          <a:latin typeface="Calibri Light"/>
                        </a:rPr>
                        <a:t>Learning outcome A: Music at St Marks and beyond</a:t>
                      </a:r>
                    </a:p>
                    <a:p>
                      <a:pPr lvl="0">
                        <a:buNone/>
                      </a:pPr>
                      <a:r>
                        <a:rPr lang="en-US" sz="1000" b="1" i="0" u="none" strike="noStrike" noProof="0">
                          <a:latin typeface="Calibri Light"/>
                        </a:rPr>
                        <a:t>Explore professional and commercial skills for the music industry</a:t>
                      </a:r>
                    </a:p>
                    <a:p>
                      <a:pPr lvl="0" algn="l">
                        <a:lnSpc>
                          <a:spcPct val="100000"/>
                        </a:lnSpc>
                        <a:spcBef>
                          <a:spcPts val="0"/>
                        </a:spcBef>
                        <a:spcAft>
                          <a:spcPts val="0"/>
                        </a:spcAft>
                        <a:buNone/>
                      </a:pPr>
                      <a:r>
                        <a:rPr lang="en-US" sz="1000" b="0" i="0" u="none" strike="noStrike" noProof="0"/>
                        <a:t>Learners will produce a portfolio of evidence to use as part of an education outreach </a:t>
                      </a:r>
                      <a:r>
                        <a:rPr lang="en-US" sz="1000" b="0" i="0" u="none" strike="noStrike" noProof="0" err="1"/>
                        <a:t>programme</a:t>
                      </a:r>
                      <a:r>
                        <a:rPr lang="en-US" sz="1000" b="0" i="0" u="none" strike="noStrike" noProof="0"/>
                        <a:t> for local 11-14 year </a:t>
                      </a:r>
                      <a:r>
                        <a:rPr lang="en-US" sz="1000" b="0" i="0" u="none" strike="noStrike" noProof="0" err="1"/>
                        <a:t>olds</a:t>
                      </a:r>
                      <a:r>
                        <a:rPr lang="en-US" sz="1000" b="0" i="0" u="none" strike="noStrike" noProof="0"/>
                        <a:t>. Your work will be used to demonstrate the key skills, features and importance of current music industry practice.</a:t>
                      </a:r>
                      <a:endParaRPr lang="en-US"/>
                    </a:p>
                    <a:p>
                      <a:pPr lvl="0">
                        <a:buNone/>
                      </a:pPr>
                      <a:endParaRPr lang="en-US" sz="1000" b="0" i="0" u="none" strike="noStrike" noProof="0">
                        <a:latin typeface="Calibri Light"/>
                      </a:endParaRPr>
                    </a:p>
                    <a:p>
                      <a:pPr lvl="0" algn="l">
                        <a:lnSpc>
                          <a:spcPct val="100000"/>
                        </a:lnSpc>
                        <a:spcBef>
                          <a:spcPts val="0"/>
                        </a:spcBef>
                        <a:spcAft>
                          <a:spcPts val="0"/>
                        </a:spcAft>
                        <a:buNone/>
                      </a:pPr>
                      <a:r>
                        <a:rPr lang="en-US" sz="1000" b="1" i="0" u="none" strike="noStrike" noProof="0"/>
                        <a:t>Learning outcome B: SMA Music Skills</a:t>
                      </a:r>
                      <a:endParaRPr lang="en-US"/>
                    </a:p>
                    <a:p>
                      <a:pPr lvl="0" algn="l">
                        <a:lnSpc>
                          <a:spcPct val="100000"/>
                        </a:lnSpc>
                        <a:spcBef>
                          <a:spcPts val="0"/>
                        </a:spcBef>
                        <a:spcAft>
                          <a:spcPts val="0"/>
                        </a:spcAft>
                        <a:buNone/>
                      </a:pPr>
                      <a:r>
                        <a:rPr lang="en-US" sz="1000" b="1" i="0" u="none" strike="noStrike" noProof="0"/>
                        <a:t>Apply development processes for music skills and techniques </a:t>
                      </a:r>
                      <a:endParaRPr lang="en-US"/>
                    </a:p>
                    <a:p>
                      <a:pPr lvl="0" algn="l">
                        <a:lnSpc>
                          <a:spcPct val="100000"/>
                        </a:lnSpc>
                        <a:spcBef>
                          <a:spcPts val="0"/>
                        </a:spcBef>
                        <a:spcAft>
                          <a:spcPts val="0"/>
                        </a:spcAft>
                        <a:buNone/>
                      </a:pPr>
                      <a:r>
                        <a:rPr lang="en-US" sz="1000" b="0" i="0" u="none" strike="noStrike" noProof="0"/>
                        <a:t>Learners will participate in workshops and sessions to identify and develop musical skills and techniques in the following three disciplines: </a:t>
                      </a:r>
                      <a:endParaRPr lang="en-US"/>
                    </a:p>
                    <a:p>
                      <a:pPr marL="285750" lvl="0" indent="-285750" algn="l">
                        <a:lnSpc>
                          <a:spcPct val="100000"/>
                        </a:lnSpc>
                        <a:spcBef>
                          <a:spcPts val="0"/>
                        </a:spcBef>
                        <a:spcAft>
                          <a:spcPts val="0"/>
                        </a:spcAft>
                        <a:buFont typeface="Arial"/>
                        <a:buChar char="•"/>
                      </a:pPr>
                      <a:r>
                        <a:rPr lang="en-US" sz="1000" b="0" i="0" u="none" strike="noStrike" noProof="0"/>
                        <a:t>Music performance </a:t>
                      </a:r>
                      <a:endParaRPr lang="en-US"/>
                    </a:p>
                    <a:p>
                      <a:pPr marL="285750" lvl="0" indent="-285750" algn="l">
                        <a:lnSpc>
                          <a:spcPct val="100000"/>
                        </a:lnSpc>
                        <a:spcBef>
                          <a:spcPts val="0"/>
                        </a:spcBef>
                        <a:spcAft>
                          <a:spcPts val="0"/>
                        </a:spcAft>
                        <a:buFont typeface="Arial"/>
                        <a:buChar char="•"/>
                      </a:pPr>
                      <a:r>
                        <a:rPr lang="en-US" sz="1000" b="0" i="0" u="none" strike="noStrike" noProof="0"/>
                        <a:t>Creating original music </a:t>
                      </a:r>
                      <a:endParaRPr lang="en-US"/>
                    </a:p>
                    <a:p>
                      <a:pPr marL="285750" lvl="0" indent="-285750" algn="l">
                        <a:lnSpc>
                          <a:spcPct val="100000"/>
                        </a:lnSpc>
                        <a:spcBef>
                          <a:spcPts val="0"/>
                        </a:spcBef>
                        <a:spcAft>
                          <a:spcPts val="0"/>
                        </a:spcAft>
                        <a:buFont typeface="Arial"/>
                        <a:buChar char="•"/>
                      </a:pPr>
                      <a:r>
                        <a:rPr lang="en-US" sz="1000" b="0" i="0" u="none" strike="noStrike" noProof="0"/>
                        <a:t>Music production. </a:t>
                      </a:r>
                      <a:endParaRPr lang="en-US"/>
                    </a:p>
                    <a:p>
                      <a:pPr lvl="0" indent="0" algn="l">
                        <a:lnSpc>
                          <a:spcPct val="100000"/>
                        </a:lnSpc>
                        <a:spcBef>
                          <a:spcPts val="0"/>
                        </a:spcBef>
                        <a:spcAft>
                          <a:spcPts val="0"/>
                        </a:spcAft>
                        <a:buNone/>
                      </a:pPr>
                      <a:r>
                        <a:rPr lang="en-US" sz="1000" b="0" i="0" u="none" strike="noStrike" noProof="0"/>
                        <a:t>They will then select and develop their individual musical and professional techniques appropriate to context and style and demonstrate the application of these skills and techniques in the creation of musical outcomes across two of the three disciplines. </a:t>
                      </a:r>
                      <a:endParaRPr lang="en-US"/>
                    </a:p>
                    <a:p>
                      <a:pPr lvl="0">
                        <a:buNone/>
                      </a:pPr>
                      <a:endParaRPr lang="en-US" sz="1000" b="0" i="0" u="none" strike="noStrike" noProof="0">
                        <a:latin typeface="Calibri Light"/>
                      </a:endParaRPr>
                    </a:p>
                    <a:p>
                      <a:pPr lvl="0">
                        <a:buNone/>
                      </a:pPr>
                      <a:r>
                        <a:rPr lang="en-US" sz="1000" b="1" i="0" u="none" strike="noStrike" noProof="0">
                          <a:latin typeface="Calibri Light"/>
                        </a:rPr>
                        <a:t>Component 3: Set by the exam board </a:t>
                      </a:r>
                    </a:p>
                    <a:p>
                      <a:pPr marL="285750" lvl="0" indent="-285750" algn="l">
                        <a:lnSpc>
                          <a:spcPct val="100000"/>
                        </a:lnSpc>
                        <a:spcBef>
                          <a:spcPts val="0"/>
                        </a:spcBef>
                        <a:spcAft>
                          <a:spcPts val="0"/>
                        </a:spcAft>
                        <a:buFont typeface="Arial"/>
                        <a:buChar char="•"/>
                      </a:pPr>
                      <a:r>
                        <a:rPr lang="en-US" sz="1000" b="0" i="0" u="none" strike="noStrike" noProof="0"/>
                        <a:t>Assessed and marked by Pearson . Three hours completed under formal supervision and 20 hours will be completed under informal supervision. </a:t>
                      </a:r>
                      <a:endParaRPr lang="en-US"/>
                    </a:p>
                    <a:p>
                      <a:pPr marL="285750" lvl="0" indent="-285750" algn="l">
                        <a:lnSpc>
                          <a:spcPct val="100000"/>
                        </a:lnSpc>
                        <a:spcBef>
                          <a:spcPts val="0"/>
                        </a:spcBef>
                        <a:spcAft>
                          <a:spcPts val="0"/>
                        </a:spcAft>
                        <a:buFont typeface="Arial"/>
                        <a:buChar char="•"/>
                      </a:pPr>
                      <a:r>
                        <a:rPr lang="en-US" sz="1000" b="0" i="0" u="none" strike="noStrike" noProof="0"/>
                        <a:t>Twelve weeks before the supervised assessment period, learners will be given the set task in order to carry out the development of creative ideas and techniques for the final music product. </a:t>
                      </a:r>
                      <a:endParaRPr lang="en-US"/>
                    </a:p>
                    <a:p>
                      <a:pPr marL="285750" lvl="0" indent="-285750" algn="l">
                        <a:lnSpc>
                          <a:spcPct val="100000"/>
                        </a:lnSpc>
                        <a:spcBef>
                          <a:spcPts val="0"/>
                        </a:spcBef>
                        <a:spcAft>
                          <a:spcPts val="0"/>
                        </a:spcAft>
                        <a:buFont typeface="Arial"/>
                        <a:buChar char="•"/>
                      </a:pPr>
                      <a:r>
                        <a:rPr lang="en-US" sz="1000" b="0" i="0" u="none" strike="noStrike" noProof="0"/>
                        <a:t>These tasks will be completed in 23hours within the period timetabled by Pearson. </a:t>
                      </a:r>
                      <a:endParaRPr lang="en-US"/>
                    </a:p>
                    <a:p>
                      <a:pPr lvl="0">
                        <a:buNone/>
                      </a:pPr>
                      <a:endParaRPr lang="en-US" sz="1000" b="0" i="0" u="none" strike="noStrike" noProof="0">
                        <a:latin typeface="Calibri Light"/>
                      </a:endParaRPr>
                    </a:p>
                  </a:txBody>
                  <a:tcPr marL="68580" marR="68580" marT="34290" marB="34290"/>
                </a:tc>
                <a:extLst>
                  <a:ext uri="{0D108BD9-81ED-4DB2-BD59-A6C34878D82A}">
                    <a16:rowId xmlns:a16="http://schemas.microsoft.com/office/drawing/2014/main" val="3468179269"/>
                  </a:ext>
                </a:extLst>
              </a:tr>
              <a:tr h="2718179">
                <a:tc>
                  <a:txBody>
                    <a:bodyPr/>
                    <a:lstStyle/>
                    <a:p>
                      <a:pPr lvl="0">
                        <a:buNone/>
                      </a:pPr>
                      <a:r>
                        <a:rPr lang="en-GB" sz="600"/>
                        <a:t>Autumn 2</a:t>
                      </a:r>
                      <a:endParaRPr lang="en-US"/>
                    </a:p>
                  </a:txBody>
                  <a:tcPr marL="68580" marR="68580" marT="34290" marB="34290"/>
                </a:tc>
                <a:tc vMerge="1">
                  <a:txBody>
                    <a:bodyPr/>
                    <a:lstStyle/>
                    <a:p>
                      <a:endParaRPr lang="en-US"/>
                    </a:p>
                  </a:txBody>
                  <a:tcPr marL="68580" marR="68580" marT="34290" marB="34290"/>
                </a:tc>
                <a:tc vMerge="1">
                  <a:txBody>
                    <a:bodyPr/>
                    <a:lstStyle/>
                    <a:p>
                      <a:endParaRPr lang="en-US"/>
                    </a:p>
                  </a:txBody>
                  <a:tcPr marL="68580" marR="68580" marT="34290" marB="34290"/>
                </a:tc>
                <a:extLst>
                  <a:ext uri="{0D108BD9-81ED-4DB2-BD59-A6C34878D82A}">
                    <a16:rowId xmlns:a16="http://schemas.microsoft.com/office/drawing/2014/main" val="2787367123"/>
                  </a:ext>
                </a:extLst>
              </a:tr>
              <a:tr h="989462">
                <a:tc>
                  <a:txBody>
                    <a:bodyPr/>
                    <a:lstStyle/>
                    <a:p>
                      <a:pPr lvl="0">
                        <a:buNone/>
                      </a:pPr>
                      <a:r>
                        <a:rPr lang="en-GB" sz="600"/>
                        <a:t>Spring 1</a:t>
                      </a:r>
                      <a:endParaRPr lang="en-US"/>
                    </a:p>
                  </a:txBody>
                  <a:tcPr marL="68580" marR="68580" marT="34290" marB="34290"/>
                </a:tc>
                <a:tc rowSpan="2">
                  <a:txBody>
                    <a:bodyPr/>
                    <a:lstStyle/>
                    <a:p>
                      <a:pPr lvl="0">
                        <a:buNone/>
                      </a:pPr>
                      <a:r>
                        <a:rPr lang="en-US" sz="1000" b="1">
                          <a:latin typeface="Calibri Light"/>
                        </a:rPr>
                        <a:t>Component 3: Responding to a commercial brief</a:t>
                      </a:r>
                      <a:endParaRPr lang="en-US" b="1"/>
                    </a:p>
                    <a:p>
                      <a:pPr lvl="0">
                        <a:buNone/>
                      </a:pPr>
                      <a:r>
                        <a:rPr lang="en-US" sz="1000">
                          <a:solidFill>
                            <a:srgbClr val="FF0000"/>
                          </a:solidFill>
                          <a:latin typeface="Calibri Light"/>
                        </a:rPr>
                        <a:t> </a:t>
                      </a:r>
                      <a:r>
                        <a:rPr lang="en-US" sz="1000" b="1" i="0" u="none" strike="noStrike" noProof="0">
                          <a:solidFill>
                            <a:srgbClr val="FF0000"/>
                          </a:solidFill>
                        </a:rPr>
                        <a:t>Learning aim A: Exploring personal and commercial skills for the music industry </a:t>
                      </a:r>
                      <a:endParaRPr lang="en-US">
                        <a:solidFill>
                          <a:srgbClr val="FF0000"/>
                        </a:solidFill>
                      </a:endParaRPr>
                    </a:p>
                    <a:p>
                      <a:pPr lvl="0">
                        <a:buNone/>
                      </a:pPr>
                      <a:endParaRPr lang="en-US" sz="1000">
                        <a:latin typeface="Calibri Light"/>
                      </a:endParaRPr>
                    </a:p>
                  </a:txBody>
                  <a:tcPr marL="68580" marR="68580" marT="34290" marB="34290"/>
                </a:tc>
                <a:tc vMerge="1">
                  <a:txBody>
                    <a:bodyPr/>
                    <a:lstStyle/>
                    <a:p>
                      <a:endParaRPr lang="en-US"/>
                    </a:p>
                  </a:txBody>
                  <a:tcPr marL="68580" marR="68580" marT="34290" marB="34290"/>
                </a:tc>
                <a:extLst>
                  <a:ext uri="{0D108BD9-81ED-4DB2-BD59-A6C34878D82A}">
                    <a16:rowId xmlns:a16="http://schemas.microsoft.com/office/drawing/2014/main" val="1734432196"/>
                  </a:ext>
                </a:extLst>
              </a:tr>
              <a:tr h="1034955">
                <a:tc>
                  <a:txBody>
                    <a:bodyPr/>
                    <a:lstStyle/>
                    <a:p>
                      <a:pPr lvl="0">
                        <a:buNone/>
                      </a:pPr>
                      <a:r>
                        <a:rPr lang="en-GB" sz="600"/>
                        <a:t>Spring 2</a:t>
                      </a:r>
                      <a:endParaRPr lang="en-US"/>
                    </a:p>
                  </a:txBody>
                  <a:tcPr marL="68580" marR="68580" marT="34290" marB="34290"/>
                </a:tc>
                <a:tc vMerge="1">
                  <a:txBody>
                    <a:bodyPr/>
                    <a:lstStyle/>
                    <a:p>
                      <a:pPr defTabSz="914400">
                        <a:tabLst/>
                        <a:defRPr/>
                      </a:pPr>
                      <a:endParaRPr lang="en-US"/>
                    </a:p>
                  </a:txBody>
                  <a:tcPr marL="68580" marR="68580" marT="34290" marB="34290"/>
                </a:tc>
                <a:tc vMerge="1">
                  <a:txBody>
                    <a:bodyPr/>
                    <a:lstStyle/>
                    <a:p>
                      <a:pPr defTabSz="914400">
                        <a:tabLst/>
                        <a:defRPr/>
                      </a:pPr>
                      <a:endParaRPr lang="en-US"/>
                    </a:p>
                  </a:txBody>
                  <a:tcPr marL="68580" marR="68580" marT="34290" marB="34290"/>
                </a:tc>
                <a:extLst>
                  <a:ext uri="{0D108BD9-81ED-4DB2-BD59-A6C34878D82A}">
                    <a16:rowId xmlns:a16="http://schemas.microsoft.com/office/drawing/2014/main" val="288488840"/>
                  </a:ext>
                </a:extLst>
              </a:tr>
              <a:tr h="706099">
                <a:tc>
                  <a:txBody>
                    <a:bodyPr/>
                    <a:lstStyle/>
                    <a:p>
                      <a:pPr lvl="0">
                        <a:buNone/>
                      </a:pPr>
                      <a:r>
                        <a:rPr lang="en-GB" sz="600"/>
                        <a:t>Summer 1</a:t>
                      </a:r>
                      <a:endParaRPr lang="en-US"/>
                    </a:p>
                  </a:txBody>
                  <a:tcPr marL="68580" marR="68580" marT="34290" marB="34290"/>
                </a:tc>
                <a:tc rowSpan="2">
                  <a:txBody>
                    <a:bodyPr/>
                    <a:lstStyle/>
                    <a:p>
                      <a:pPr lvl="0">
                        <a:buNone/>
                      </a:pPr>
                      <a:endParaRPr lang="en-US" sz="1000">
                        <a:latin typeface="Comic Sans"/>
                      </a:endParaRPr>
                    </a:p>
                    <a:p>
                      <a:pPr lvl="0">
                        <a:buNone/>
                      </a:pPr>
                      <a:endParaRPr lang="en-US" sz="1000">
                        <a:latin typeface="Comic Sans"/>
                      </a:endParaRPr>
                    </a:p>
                  </a:txBody>
                  <a:tcPr marL="68580" marR="68580" marT="34290" marB="34290"/>
                </a:tc>
                <a:tc vMerge="1">
                  <a:txBody>
                    <a:bodyPr/>
                    <a:lstStyle/>
                    <a:p>
                      <a:endParaRPr lang="en-US"/>
                    </a:p>
                  </a:txBody>
                  <a:tcPr marL="68580" marR="68580" marT="34290" marB="34290"/>
                </a:tc>
                <a:extLst>
                  <a:ext uri="{0D108BD9-81ED-4DB2-BD59-A6C34878D82A}">
                    <a16:rowId xmlns:a16="http://schemas.microsoft.com/office/drawing/2014/main" val="246669056"/>
                  </a:ext>
                </a:extLst>
              </a:tr>
              <a:tr h="315223">
                <a:tc>
                  <a:txBody>
                    <a:bodyPr/>
                    <a:lstStyle/>
                    <a:p>
                      <a:pPr lvl="0">
                        <a:buNone/>
                      </a:pPr>
                      <a:r>
                        <a:rPr lang="en-GB" sz="600"/>
                        <a:t>Summer 2</a:t>
                      </a:r>
                      <a:endParaRPr lang="en-US"/>
                    </a:p>
                  </a:txBody>
                  <a:tcPr marL="68580" marR="68580" marT="34290" marB="34290"/>
                </a:tc>
                <a:tc vMerge="1">
                  <a:txBody>
                    <a:bodyPr/>
                    <a:lstStyle/>
                    <a:p>
                      <a:endParaRPr lang="en-US"/>
                    </a:p>
                  </a:txBody>
                  <a:tcPr marL="68580" marR="68580" marT="34290" marB="34290"/>
                </a:tc>
                <a:tc vMerge="1">
                  <a:txBody>
                    <a:bodyPr/>
                    <a:lstStyle/>
                    <a:p>
                      <a:endParaRPr lang="en-US"/>
                    </a:p>
                  </a:txBody>
                  <a:tcPr marL="68580" marR="68580" marT="34290" marB="34290"/>
                </a:tc>
                <a:extLst>
                  <a:ext uri="{0D108BD9-81ED-4DB2-BD59-A6C34878D82A}">
                    <a16:rowId xmlns:a16="http://schemas.microsoft.com/office/drawing/2014/main" val="3238290429"/>
                  </a:ext>
                </a:extLst>
              </a:tr>
            </a:tbl>
          </a:graphicData>
        </a:graphic>
      </p:graphicFrame>
    </p:spTree>
    <p:extLst>
      <p:ext uri="{BB962C8B-B14F-4D97-AF65-F5344CB8AC3E}">
        <p14:creationId xmlns:p14="http://schemas.microsoft.com/office/powerpoint/2010/main" val="3369999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3C0C86B6F74BBA11D242FD2AEF83" ma:contentTypeVersion="10" ma:contentTypeDescription="Create a new document." ma:contentTypeScope="" ma:versionID="91e4fa096de1d6473be316e3d718a4c5">
  <xsd:schema xmlns:xsd="http://www.w3.org/2001/XMLSchema" xmlns:xs="http://www.w3.org/2001/XMLSchema" xmlns:p="http://schemas.microsoft.com/office/2006/metadata/properties" xmlns:ns2="68c5841a-5909-4d2f-a544-c309ae69ac52" xmlns:ns3="87479283-8fd9-4aff-b19f-38b2bc709453" targetNamespace="http://schemas.microsoft.com/office/2006/metadata/properties" ma:root="true" ma:fieldsID="37719f635a55a21c6c74f55fc2c350a0" ns2:_="" ns3:_="">
    <xsd:import namespace="68c5841a-5909-4d2f-a544-c309ae69ac52"/>
    <xsd:import namespace="87479283-8fd9-4aff-b19f-38b2bc7094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5841a-5909-4d2f-a544-c309ae69a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479283-8fd9-4aff-b19f-38b2bc7094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EF89C5-8D31-4CB6-9B3A-1D4D79D07498}"/>
</file>

<file path=customXml/itemProps2.xml><?xml version="1.0" encoding="utf-8"?>
<ds:datastoreItem xmlns:ds="http://schemas.openxmlformats.org/officeDocument/2006/customXml" ds:itemID="{037DA207-B360-4E75-90A6-46FDCB7B08E2}"/>
</file>

<file path=customXml/itemProps3.xml><?xml version="1.0" encoding="utf-8"?>
<ds:datastoreItem xmlns:ds="http://schemas.openxmlformats.org/officeDocument/2006/customXml" ds:itemID="{F10F84DA-8E1C-46F8-A987-3CF3377289EA}"/>
</file>

<file path=docProps/app.xml><?xml version="1.0" encoding="utf-8"?>
<Properties xmlns="http://schemas.openxmlformats.org/officeDocument/2006/extended-properties" xmlns:vt="http://schemas.openxmlformats.org/officeDocument/2006/docPropsVTypes">
  <TotalTime>0</TotalTime>
  <Words>907</Words>
  <Application>Microsoft Office PowerPoint</Application>
  <PresentationFormat>Widescreen</PresentationFormat>
  <Paragraphs>140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Arial,Sans-Serif</vt:lpstr>
      <vt:lpstr>Calibri</vt:lpstr>
      <vt:lpstr>Calibri Light</vt:lpstr>
      <vt:lpstr>Comic 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Fitz Gerald (St Marks)</dc:creator>
  <cp:lastModifiedBy>Catherine Fitz Gerald (St Marks)</cp:lastModifiedBy>
  <cp:revision>1</cp:revision>
  <dcterms:created xsi:type="dcterms:W3CDTF">2022-07-18T09:01:46Z</dcterms:created>
  <dcterms:modified xsi:type="dcterms:W3CDTF">2022-07-18T09:02:24Z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0x01010060FA3C0C86B6F74BBA11D242FD2AEF83</vt:lpwstr>
  </property>
</Properties>
</file>