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99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52" d="100"/>
          <a:sy n="152" d="100"/>
        </p:scale>
        <p:origin x="-4626" y="-13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EB0E0-5A12-47C2-9069-F50C0350B6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99E2C91-4434-4D4D-89BD-A902DB6C2A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2899CE1-0BEF-41B1-915B-EA2EAB739052}"/>
              </a:ext>
            </a:extLst>
          </p:cNvPr>
          <p:cNvSpPr>
            <a:spLocks noGrp="1"/>
          </p:cNvSpPr>
          <p:nvPr>
            <p:ph type="dt" sz="half" idx="10"/>
          </p:nvPr>
        </p:nvSpPr>
        <p:spPr/>
        <p:txBody>
          <a:bodyPr/>
          <a:lstStyle/>
          <a:p>
            <a:fld id="{1C109A51-FD5F-476E-9C12-40E00517A39A}" type="datetimeFigureOut">
              <a:rPr lang="en-GB" smtClean="0"/>
              <a:t>26/06/2022</a:t>
            </a:fld>
            <a:endParaRPr lang="en-GB"/>
          </a:p>
        </p:txBody>
      </p:sp>
      <p:sp>
        <p:nvSpPr>
          <p:cNvPr id="5" name="Footer Placeholder 4">
            <a:extLst>
              <a:ext uri="{FF2B5EF4-FFF2-40B4-BE49-F238E27FC236}">
                <a16:creationId xmlns:a16="http://schemas.microsoft.com/office/drawing/2014/main" id="{92311A3C-8335-41A1-9BA6-4C6915CCA3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92F88C-33BA-4E30-A821-85124B61B267}"/>
              </a:ext>
            </a:extLst>
          </p:cNvPr>
          <p:cNvSpPr>
            <a:spLocks noGrp="1"/>
          </p:cNvSpPr>
          <p:nvPr>
            <p:ph type="sldNum" sz="quarter" idx="12"/>
          </p:nvPr>
        </p:nvSpPr>
        <p:spPr/>
        <p:txBody>
          <a:bodyPr/>
          <a:lstStyle/>
          <a:p>
            <a:fld id="{B0592820-DFA8-4F1B-A4B8-0EF89C1DD832}" type="slidenum">
              <a:rPr lang="en-GB" smtClean="0"/>
              <a:t>‹#›</a:t>
            </a:fld>
            <a:endParaRPr lang="en-GB"/>
          </a:p>
        </p:txBody>
      </p:sp>
    </p:spTree>
    <p:extLst>
      <p:ext uri="{BB962C8B-B14F-4D97-AF65-F5344CB8AC3E}">
        <p14:creationId xmlns:p14="http://schemas.microsoft.com/office/powerpoint/2010/main" val="15054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D9947-F6AD-4E5B-90EA-FE5935B6CA1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06D2C9A-A77E-412C-ABCA-666F56E0269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297CCA-0BD8-4A60-AB11-B93951A42A53}"/>
              </a:ext>
            </a:extLst>
          </p:cNvPr>
          <p:cNvSpPr>
            <a:spLocks noGrp="1"/>
          </p:cNvSpPr>
          <p:nvPr>
            <p:ph type="dt" sz="half" idx="10"/>
          </p:nvPr>
        </p:nvSpPr>
        <p:spPr/>
        <p:txBody>
          <a:bodyPr/>
          <a:lstStyle/>
          <a:p>
            <a:fld id="{1C109A51-FD5F-476E-9C12-40E00517A39A}" type="datetimeFigureOut">
              <a:rPr lang="en-GB" smtClean="0"/>
              <a:t>26/06/2022</a:t>
            </a:fld>
            <a:endParaRPr lang="en-GB"/>
          </a:p>
        </p:txBody>
      </p:sp>
      <p:sp>
        <p:nvSpPr>
          <p:cNvPr id="5" name="Footer Placeholder 4">
            <a:extLst>
              <a:ext uri="{FF2B5EF4-FFF2-40B4-BE49-F238E27FC236}">
                <a16:creationId xmlns:a16="http://schemas.microsoft.com/office/drawing/2014/main" id="{2EC9EBAC-3CD1-427D-BD90-51BD7A0A2E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3833BD-E06C-4B11-AB7F-340484D62661}"/>
              </a:ext>
            </a:extLst>
          </p:cNvPr>
          <p:cNvSpPr>
            <a:spLocks noGrp="1"/>
          </p:cNvSpPr>
          <p:nvPr>
            <p:ph type="sldNum" sz="quarter" idx="12"/>
          </p:nvPr>
        </p:nvSpPr>
        <p:spPr/>
        <p:txBody>
          <a:bodyPr/>
          <a:lstStyle/>
          <a:p>
            <a:fld id="{B0592820-DFA8-4F1B-A4B8-0EF89C1DD832}" type="slidenum">
              <a:rPr lang="en-GB" smtClean="0"/>
              <a:t>‹#›</a:t>
            </a:fld>
            <a:endParaRPr lang="en-GB"/>
          </a:p>
        </p:txBody>
      </p:sp>
    </p:spTree>
    <p:extLst>
      <p:ext uri="{BB962C8B-B14F-4D97-AF65-F5344CB8AC3E}">
        <p14:creationId xmlns:p14="http://schemas.microsoft.com/office/powerpoint/2010/main" val="1474857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3DD099-FEE9-4062-A6AC-8FFA567121B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7E5CC26-46F1-4FDE-820F-326317850AD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F2A4C3-50C7-4E18-BD43-90576A557027}"/>
              </a:ext>
            </a:extLst>
          </p:cNvPr>
          <p:cNvSpPr>
            <a:spLocks noGrp="1"/>
          </p:cNvSpPr>
          <p:nvPr>
            <p:ph type="dt" sz="half" idx="10"/>
          </p:nvPr>
        </p:nvSpPr>
        <p:spPr/>
        <p:txBody>
          <a:bodyPr/>
          <a:lstStyle/>
          <a:p>
            <a:fld id="{1C109A51-FD5F-476E-9C12-40E00517A39A}" type="datetimeFigureOut">
              <a:rPr lang="en-GB" smtClean="0"/>
              <a:t>26/06/2022</a:t>
            </a:fld>
            <a:endParaRPr lang="en-GB"/>
          </a:p>
        </p:txBody>
      </p:sp>
      <p:sp>
        <p:nvSpPr>
          <p:cNvPr id="5" name="Footer Placeholder 4">
            <a:extLst>
              <a:ext uri="{FF2B5EF4-FFF2-40B4-BE49-F238E27FC236}">
                <a16:creationId xmlns:a16="http://schemas.microsoft.com/office/drawing/2014/main" id="{377DF5E9-B63D-4BFF-BECE-777194647F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FD52BC-0018-4BBF-B3CD-1F04E98A5BBE}"/>
              </a:ext>
            </a:extLst>
          </p:cNvPr>
          <p:cNvSpPr>
            <a:spLocks noGrp="1"/>
          </p:cNvSpPr>
          <p:nvPr>
            <p:ph type="sldNum" sz="quarter" idx="12"/>
          </p:nvPr>
        </p:nvSpPr>
        <p:spPr/>
        <p:txBody>
          <a:bodyPr/>
          <a:lstStyle/>
          <a:p>
            <a:fld id="{B0592820-DFA8-4F1B-A4B8-0EF89C1DD832}" type="slidenum">
              <a:rPr lang="en-GB" smtClean="0"/>
              <a:t>‹#›</a:t>
            </a:fld>
            <a:endParaRPr lang="en-GB"/>
          </a:p>
        </p:txBody>
      </p:sp>
    </p:spTree>
    <p:extLst>
      <p:ext uri="{BB962C8B-B14F-4D97-AF65-F5344CB8AC3E}">
        <p14:creationId xmlns:p14="http://schemas.microsoft.com/office/powerpoint/2010/main" val="95402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F9A8-4B67-474E-AA77-2ED01F337B2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CA8B16D-CC73-415E-A0FB-D4CBB7187DB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EC25AA-0255-4C7D-B18F-0B242A629823}"/>
              </a:ext>
            </a:extLst>
          </p:cNvPr>
          <p:cNvSpPr>
            <a:spLocks noGrp="1"/>
          </p:cNvSpPr>
          <p:nvPr>
            <p:ph type="dt" sz="half" idx="10"/>
          </p:nvPr>
        </p:nvSpPr>
        <p:spPr/>
        <p:txBody>
          <a:bodyPr/>
          <a:lstStyle/>
          <a:p>
            <a:fld id="{1C109A51-FD5F-476E-9C12-40E00517A39A}" type="datetimeFigureOut">
              <a:rPr lang="en-GB" smtClean="0"/>
              <a:t>26/06/2022</a:t>
            </a:fld>
            <a:endParaRPr lang="en-GB"/>
          </a:p>
        </p:txBody>
      </p:sp>
      <p:sp>
        <p:nvSpPr>
          <p:cNvPr id="5" name="Footer Placeholder 4">
            <a:extLst>
              <a:ext uri="{FF2B5EF4-FFF2-40B4-BE49-F238E27FC236}">
                <a16:creationId xmlns:a16="http://schemas.microsoft.com/office/drawing/2014/main" id="{B7D88E88-5B61-495A-9741-3EB8352A22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4A9FEB-332D-431F-809A-1339AE970F3B}"/>
              </a:ext>
            </a:extLst>
          </p:cNvPr>
          <p:cNvSpPr>
            <a:spLocks noGrp="1"/>
          </p:cNvSpPr>
          <p:nvPr>
            <p:ph type="sldNum" sz="quarter" idx="12"/>
          </p:nvPr>
        </p:nvSpPr>
        <p:spPr/>
        <p:txBody>
          <a:bodyPr/>
          <a:lstStyle/>
          <a:p>
            <a:fld id="{B0592820-DFA8-4F1B-A4B8-0EF89C1DD832}" type="slidenum">
              <a:rPr lang="en-GB" smtClean="0"/>
              <a:t>‹#›</a:t>
            </a:fld>
            <a:endParaRPr lang="en-GB"/>
          </a:p>
        </p:txBody>
      </p:sp>
    </p:spTree>
    <p:extLst>
      <p:ext uri="{BB962C8B-B14F-4D97-AF65-F5344CB8AC3E}">
        <p14:creationId xmlns:p14="http://schemas.microsoft.com/office/powerpoint/2010/main" val="3804148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1C47B-ECA2-4458-9BA0-B170E3376B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F09F31D-BD50-4407-9BBD-786AEC5950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B51CC68-BF23-4CFD-B20F-490093EFC414}"/>
              </a:ext>
            </a:extLst>
          </p:cNvPr>
          <p:cNvSpPr>
            <a:spLocks noGrp="1"/>
          </p:cNvSpPr>
          <p:nvPr>
            <p:ph type="dt" sz="half" idx="10"/>
          </p:nvPr>
        </p:nvSpPr>
        <p:spPr/>
        <p:txBody>
          <a:bodyPr/>
          <a:lstStyle/>
          <a:p>
            <a:fld id="{1C109A51-FD5F-476E-9C12-40E00517A39A}" type="datetimeFigureOut">
              <a:rPr lang="en-GB" smtClean="0"/>
              <a:t>26/06/2022</a:t>
            </a:fld>
            <a:endParaRPr lang="en-GB"/>
          </a:p>
        </p:txBody>
      </p:sp>
      <p:sp>
        <p:nvSpPr>
          <p:cNvPr id="5" name="Footer Placeholder 4">
            <a:extLst>
              <a:ext uri="{FF2B5EF4-FFF2-40B4-BE49-F238E27FC236}">
                <a16:creationId xmlns:a16="http://schemas.microsoft.com/office/drawing/2014/main" id="{92FAF6BB-F995-49D4-9543-0B07435963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90F448-203C-4A4F-907E-F83549529445}"/>
              </a:ext>
            </a:extLst>
          </p:cNvPr>
          <p:cNvSpPr>
            <a:spLocks noGrp="1"/>
          </p:cNvSpPr>
          <p:nvPr>
            <p:ph type="sldNum" sz="quarter" idx="12"/>
          </p:nvPr>
        </p:nvSpPr>
        <p:spPr/>
        <p:txBody>
          <a:bodyPr/>
          <a:lstStyle/>
          <a:p>
            <a:fld id="{B0592820-DFA8-4F1B-A4B8-0EF89C1DD832}" type="slidenum">
              <a:rPr lang="en-GB" smtClean="0"/>
              <a:t>‹#›</a:t>
            </a:fld>
            <a:endParaRPr lang="en-GB"/>
          </a:p>
        </p:txBody>
      </p:sp>
    </p:spTree>
    <p:extLst>
      <p:ext uri="{BB962C8B-B14F-4D97-AF65-F5344CB8AC3E}">
        <p14:creationId xmlns:p14="http://schemas.microsoft.com/office/powerpoint/2010/main" val="2982990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B016D-3936-427E-AFBD-FA12B1AD24E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0AD720-A752-4607-AC51-B491B392FF3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6AE20A6-D871-4971-8256-0146648D995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EC74EE8-CF77-444C-A987-27A6055CF866}"/>
              </a:ext>
            </a:extLst>
          </p:cNvPr>
          <p:cNvSpPr>
            <a:spLocks noGrp="1"/>
          </p:cNvSpPr>
          <p:nvPr>
            <p:ph type="dt" sz="half" idx="10"/>
          </p:nvPr>
        </p:nvSpPr>
        <p:spPr/>
        <p:txBody>
          <a:bodyPr/>
          <a:lstStyle/>
          <a:p>
            <a:fld id="{1C109A51-FD5F-476E-9C12-40E00517A39A}" type="datetimeFigureOut">
              <a:rPr lang="en-GB" smtClean="0"/>
              <a:t>26/06/2022</a:t>
            </a:fld>
            <a:endParaRPr lang="en-GB"/>
          </a:p>
        </p:txBody>
      </p:sp>
      <p:sp>
        <p:nvSpPr>
          <p:cNvPr id="6" name="Footer Placeholder 5">
            <a:extLst>
              <a:ext uri="{FF2B5EF4-FFF2-40B4-BE49-F238E27FC236}">
                <a16:creationId xmlns:a16="http://schemas.microsoft.com/office/drawing/2014/main" id="{C0FB1A4F-679B-4923-803C-5C276BBAEA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91BBBF-F0F6-4843-9F76-1151236B6B57}"/>
              </a:ext>
            </a:extLst>
          </p:cNvPr>
          <p:cNvSpPr>
            <a:spLocks noGrp="1"/>
          </p:cNvSpPr>
          <p:nvPr>
            <p:ph type="sldNum" sz="quarter" idx="12"/>
          </p:nvPr>
        </p:nvSpPr>
        <p:spPr/>
        <p:txBody>
          <a:bodyPr/>
          <a:lstStyle/>
          <a:p>
            <a:fld id="{B0592820-DFA8-4F1B-A4B8-0EF89C1DD832}" type="slidenum">
              <a:rPr lang="en-GB" smtClean="0"/>
              <a:t>‹#›</a:t>
            </a:fld>
            <a:endParaRPr lang="en-GB"/>
          </a:p>
        </p:txBody>
      </p:sp>
    </p:spTree>
    <p:extLst>
      <p:ext uri="{BB962C8B-B14F-4D97-AF65-F5344CB8AC3E}">
        <p14:creationId xmlns:p14="http://schemas.microsoft.com/office/powerpoint/2010/main" val="2030584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15FFB-CE9B-4B39-8C57-F68AC1B2161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0F27D6-199D-48C4-A688-081E02DEF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861C2DA-4786-4F7E-882D-5982DA3DDF3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396DB42-5005-44C8-88E2-527376E4BE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53F92F0-7241-410D-AB4F-55FBF2622AC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40986A3-EAEF-4B74-9922-FEBBAB8A6E9F}"/>
              </a:ext>
            </a:extLst>
          </p:cNvPr>
          <p:cNvSpPr>
            <a:spLocks noGrp="1"/>
          </p:cNvSpPr>
          <p:nvPr>
            <p:ph type="dt" sz="half" idx="10"/>
          </p:nvPr>
        </p:nvSpPr>
        <p:spPr/>
        <p:txBody>
          <a:bodyPr/>
          <a:lstStyle/>
          <a:p>
            <a:fld id="{1C109A51-FD5F-476E-9C12-40E00517A39A}" type="datetimeFigureOut">
              <a:rPr lang="en-GB" smtClean="0"/>
              <a:t>26/06/2022</a:t>
            </a:fld>
            <a:endParaRPr lang="en-GB"/>
          </a:p>
        </p:txBody>
      </p:sp>
      <p:sp>
        <p:nvSpPr>
          <p:cNvPr id="8" name="Footer Placeholder 7">
            <a:extLst>
              <a:ext uri="{FF2B5EF4-FFF2-40B4-BE49-F238E27FC236}">
                <a16:creationId xmlns:a16="http://schemas.microsoft.com/office/drawing/2014/main" id="{004BB8B4-2F04-4C51-B896-7D9C1AA2E08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B32753A-A103-4297-AEE2-B4812F5FE160}"/>
              </a:ext>
            </a:extLst>
          </p:cNvPr>
          <p:cNvSpPr>
            <a:spLocks noGrp="1"/>
          </p:cNvSpPr>
          <p:nvPr>
            <p:ph type="sldNum" sz="quarter" idx="12"/>
          </p:nvPr>
        </p:nvSpPr>
        <p:spPr/>
        <p:txBody>
          <a:bodyPr/>
          <a:lstStyle/>
          <a:p>
            <a:fld id="{B0592820-DFA8-4F1B-A4B8-0EF89C1DD832}" type="slidenum">
              <a:rPr lang="en-GB" smtClean="0"/>
              <a:t>‹#›</a:t>
            </a:fld>
            <a:endParaRPr lang="en-GB"/>
          </a:p>
        </p:txBody>
      </p:sp>
    </p:spTree>
    <p:extLst>
      <p:ext uri="{BB962C8B-B14F-4D97-AF65-F5344CB8AC3E}">
        <p14:creationId xmlns:p14="http://schemas.microsoft.com/office/powerpoint/2010/main" val="694811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177C7-A7F0-4799-AD20-C68DD87E87E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15D5301-A9D9-4C47-B6F5-2A1705F00F1F}"/>
              </a:ext>
            </a:extLst>
          </p:cNvPr>
          <p:cNvSpPr>
            <a:spLocks noGrp="1"/>
          </p:cNvSpPr>
          <p:nvPr>
            <p:ph type="dt" sz="half" idx="10"/>
          </p:nvPr>
        </p:nvSpPr>
        <p:spPr/>
        <p:txBody>
          <a:bodyPr/>
          <a:lstStyle/>
          <a:p>
            <a:fld id="{1C109A51-FD5F-476E-9C12-40E00517A39A}" type="datetimeFigureOut">
              <a:rPr lang="en-GB" smtClean="0"/>
              <a:t>26/06/2022</a:t>
            </a:fld>
            <a:endParaRPr lang="en-GB"/>
          </a:p>
        </p:txBody>
      </p:sp>
      <p:sp>
        <p:nvSpPr>
          <p:cNvPr id="4" name="Footer Placeholder 3">
            <a:extLst>
              <a:ext uri="{FF2B5EF4-FFF2-40B4-BE49-F238E27FC236}">
                <a16:creationId xmlns:a16="http://schemas.microsoft.com/office/drawing/2014/main" id="{92116765-E6C7-42E0-AAD9-2E60E9B9804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CBF9531-F0D2-48C2-8B0B-8C9347AA9E10}"/>
              </a:ext>
            </a:extLst>
          </p:cNvPr>
          <p:cNvSpPr>
            <a:spLocks noGrp="1"/>
          </p:cNvSpPr>
          <p:nvPr>
            <p:ph type="sldNum" sz="quarter" idx="12"/>
          </p:nvPr>
        </p:nvSpPr>
        <p:spPr/>
        <p:txBody>
          <a:bodyPr/>
          <a:lstStyle/>
          <a:p>
            <a:fld id="{B0592820-DFA8-4F1B-A4B8-0EF89C1DD832}" type="slidenum">
              <a:rPr lang="en-GB" smtClean="0"/>
              <a:t>‹#›</a:t>
            </a:fld>
            <a:endParaRPr lang="en-GB"/>
          </a:p>
        </p:txBody>
      </p:sp>
    </p:spTree>
    <p:extLst>
      <p:ext uri="{BB962C8B-B14F-4D97-AF65-F5344CB8AC3E}">
        <p14:creationId xmlns:p14="http://schemas.microsoft.com/office/powerpoint/2010/main" val="2154581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0BAB44-E066-499E-B844-47E9D9C00CB9}"/>
              </a:ext>
            </a:extLst>
          </p:cNvPr>
          <p:cNvSpPr>
            <a:spLocks noGrp="1"/>
          </p:cNvSpPr>
          <p:nvPr>
            <p:ph type="dt" sz="half" idx="10"/>
          </p:nvPr>
        </p:nvSpPr>
        <p:spPr/>
        <p:txBody>
          <a:bodyPr/>
          <a:lstStyle/>
          <a:p>
            <a:fld id="{1C109A51-FD5F-476E-9C12-40E00517A39A}" type="datetimeFigureOut">
              <a:rPr lang="en-GB" smtClean="0"/>
              <a:t>26/06/2022</a:t>
            </a:fld>
            <a:endParaRPr lang="en-GB"/>
          </a:p>
        </p:txBody>
      </p:sp>
      <p:sp>
        <p:nvSpPr>
          <p:cNvPr id="3" name="Footer Placeholder 2">
            <a:extLst>
              <a:ext uri="{FF2B5EF4-FFF2-40B4-BE49-F238E27FC236}">
                <a16:creationId xmlns:a16="http://schemas.microsoft.com/office/drawing/2014/main" id="{DF1EA1AF-1C12-4A51-BE90-477B9CF294D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A12BA0B-EB61-4153-B3EB-186CD709F6AD}"/>
              </a:ext>
            </a:extLst>
          </p:cNvPr>
          <p:cNvSpPr>
            <a:spLocks noGrp="1"/>
          </p:cNvSpPr>
          <p:nvPr>
            <p:ph type="sldNum" sz="quarter" idx="12"/>
          </p:nvPr>
        </p:nvSpPr>
        <p:spPr/>
        <p:txBody>
          <a:bodyPr/>
          <a:lstStyle/>
          <a:p>
            <a:fld id="{B0592820-DFA8-4F1B-A4B8-0EF89C1DD832}" type="slidenum">
              <a:rPr lang="en-GB" smtClean="0"/>
              <a:t>‹#›</a:t>
            </a:fld>
            <a:endParaRPr lang="en-GB"/>
          </a:p>
        </p:txBody>
      </p:sp>
    </p:spTree>
    <p:extLst>
      <p:ext uri="{BB962C8B-B14F-4D97-AF65-F5344CB8AC3E}">
        <p14:creationId xmlns:p14="http://schemas.microsoft.com/office/powerpoint/2010/main" val="1293893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D35F8-9CAE-47AA-9604-F668EEE3BB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1359D07-C2F8-4FBA-A99B-FC1DF2CB9E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245A4D4-6569-4092-8612-08116F8366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908E4A-B1E4-47B6-97F4-A9C8D7AB2424}"/>
              </a:ext>
            </a:extLst>
          </p:cNvPr>
          <p:cNvSpPr>
            <a:spLocks noGrp="1"/>
          </p:cNvSpPr>
          <p:nvPr>
            <p:ph type="dt" sz="half" idx="10"/>
          </p:nvPr>
        </p:nvSpPr>
        <p:spPr/>
        <p:txBody>
          <a:bodyPr/>
          <a:lstStyle/>
          <a:p>
            <a:fld id="{1C109A51-FD5F-476E-9C12-40E00517A39A}" type="datetimeFigureOut">
              <a:rPr lang="en-GB" smtClean="0"/>
              <a:t>26/06/2022</a:t>
            </a:fld>
            <a:endParaRPr lang="en-GB"/>
          </a:p>
        </p:txBody>
      </p:sp>
      <p:sp>
        <p:nvSpPr>
          <p:cNvPr id="6" name="Footer Placeholder 5">
            <a:extLst>
              <a:ext uri="{FF2B5EF4-FFF2-40B4-BE49-F238E27FC236}">
                <a16:creationId xmlns:a16="http://schemas.microsoft.com/office/drawing/2014/main" id="{9933A693-B342-4AA3-8563-6AB78A8AB7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AC1436B-BE13-429A-A9D3-628C33ACA26F}"/>
              </a:ext>
            </a:extLst>
          </p:cNvPr>
          <p:cNvSpPr>
            <a:spLocks noGrp="1"/>
          </p:cNvSpPr>
          <p:nvPr>
            <p:ph type="sldNum" sz="quarter" idx="12"/>
          </p:nvPr>
        </p:nvSpPr>
        <p:spPr/>
        <p:txBody>
          <a:bodyPr/>
          <a:lstStyle/>
          <a:p>
            <a:fld id="{B0592820-DFA8-4F1B-A4B8-0EF89C1DD832}" type="slidenum">
              <a:rPr lang="en-GB" smtClean="0"/>
              <a:t>‹#›</a:t>
            </a:fld>
            <a:endParaRPr lang="en-GB"/>
          </a:p>
        </p:txBody>
      </p:sp>
    </p:spTree>
    <p:extLst>
      <p:ext uri="{BB962C8B-B14F-4D97-AF65-F5344CB8AC3E}">
        <p14:creationId xmlns:p14="http://schemas.microsoft.com/office/powerpoint/2010/main" val="2690814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214A2-3CD9-45AE-9B2C-B3E7068560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4CCEDA6-64AE-4D0C-88C3-14D6C75AB7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569A382-46A1-467C-B208-9A3C1346A3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674CBDD-0154-48BB-95C4-5DEAAE63FDED}"/>
              </a:ext>
            </a:extLst>
          </p:cNvPr>
          <p:cNvSpPr>
            <a:spLocks noGrp="1"/>
          </p:cNvSpPr>
          <p:nvPr>
            <p:ph type="dt" sz="half" idx="10"/>
          </p:nvPr>
        </p:nvSpPr>
        <p:spPr/>
        <p:txBody>
          <a:bodyPr/>
          <a:lstStyle/>
          <a:p>
            <a:fld id="{1C109A51-FD5F-476E-9C12-40E00517A39A}" type="datetimeFigureOut">
              <a:rPr lang="en-GB" smtClean="0"/>
              <a:t>26/06/2022</a:t>
            </a:fld>
            <a:endParaRPr lang="en-GB"/>
          </a:p>
        </p:txBody>
      </p:sp>
      <p:sp>
        <p:nvSpPr>
          <p:cNvPr id="6" name="Footer Placeholder 5">
            <a:extLst>
              <a:ext uri="{FF2B5EF4-FFF2-40B4-BE49-F238E27FC236}">
                <a16:creationId xmlns:a16="http://schemas.microsoft.com/office/drawing/2014/main" id="{DACE9885-6C47-4849-8F2D-C6E737A8E0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5717F8-E2A9-4962-B474-78C879A0515D}"/>
              </a:ext>
            </a:extLst>
          </p:cNvPr>
          <p:cNvSpPr>
            <a:spLocks noGrp="1"/>
          </p:cNvSpPr>
          <p:nvPr>
            <p:ph type="sldNum" sz="quarter" idx="12"/>
          </p:nvPr>
        </p:nvSpPr>
        <p:spPr/>
        <p:txBody>
          <a:bodyPr/>
          <a:lstStyle/>
          <a:p>
            <a:fld id="{B0592820-DFA8-4F1B-A4B8-0EF89C1DD832}" type="slidenum">
              <a:rPr lang="en-GB" smtClean="0"/>
              <a:t>‹#›</a:t>
            </a:fld>
            <a:endParaRPr lang="en-GB"/>
          </a:p>
        </p:txBody>
      </p:sp>
    </p:spTree>
    <p:extLst>
      <p:ext uri="{BB962C8B-B14F-4D97-AF65-F5344CB8AC3E}">
        <p14:creationId xmlns:p14="http://schemas.microsoft.com/office/powerpoint/2010/main" val="3568749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alpha val="8000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4500CA-32DC-472A-8E24-B8F415E956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C216E4-6F18-4F60-9068-2BB1A0EA46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37D127-D4C1-4B84-8380-8C5F22F3F0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09A51-FD5F-476E-9C12-40E00517A39A}" type="datetimeFigureOut">
              <a:rPr lang="en-GB" smtClean="0"/>
              <a:t>26/06/2022</a:t>
            </a:fld>
            <a:endParaRPr lang="en-GB"/>
          </a:p>
        </p:txBody>
      </p:sp>
      <p:sp>
        <p:nvSpPr>
          <p:cNvPr id="5" name="Footer Placeholder 4">
            <a:extLst>
              <a:ext uri="{FF2B5EF4-FFF2-40B4-BE49-F238E27FC236}">
                <a16:creationId xmlns:a16="http://schemas.microsoft.com/office/drawing/2014/main" id="{DED5A253-6762-41E0-9E38-2CC5C2D356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5F29FFD-07BE-4679-B6BF-6F75D6ADAB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592820-DFA8-4F1B-A4B8-0EF89C1DD832}" type="slidenum">
              <a:rPr lang="en-GB" smtClean="0"/>
              <a:t>‹#›</a:t>
            </a:fld>
            <a:endParaRPr lang="en-GB"/>
          </a:p>
        </p:txBody>
      </p:sp>
    </p:spTree>
    <p:extLst>
      <p:ext uri="{BB962C8B-B14F-4D97-AF65-F5344CB8AC3E}">
        <p14:creationId xmlns:p14="http://schemas.microsoft.com/office/powerpoint/2010/main" val="2240743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D1B8922-F602-4043-8F46-0BE9187FCE7F}"/>
              </a:ext>
            </a:extLst>
          </p:cNvPr>
          <p:cNvSpPr>
            <a:spLocks noGrp="1"/>
          </p:cNvSpPr>
          <p:nvPr>
            <p:ph type="subTitle" idx="1"/>
          </p:nvPr>
        </p:nvSpPr>
        <p:spPr>
          <a:xfrm>
            <a:off x="4373217" y="151737"/>
            <a:ext cx="3445565" cy="413371"/>
          </a:xfrm>
        </p:spPr>
        <p:style>
          <a:lnRef idx="2">
            <a:schemeClr val="accent1"/>
          </a:lnRef>
          <a:fillRef idx="1">
            <a:schemeClr val="lt1"/>
          </a:fillRef>
          <a:effectRef idx="0">
            <a:schemeClr val="accent1"/>
          </a:effectRef>
          <a:fontRef idx="minor">
            <a:schemeClr val="dk1"/>
          </a:fontRef>
        </p:style>
        <p:txBody>
          <a:bodyPr>
            <a:normAutofit lnSpcReduction="10000"/>
          </a:bodyPr>
          <a:lstStyle/>
          <a:p>
            <a:r>
              <a:rPr lang="en-GB" dirty="0">
                <a:latin typeface="Comic Sans MS" panose="030F0702030302020204" pitchFamily="66" charset="0"/>
              </a:rPr>
              <a:t>Moral Philosophy </a:t>
            </a:r>
          </a:p>
        </p:txBody>
      </p:sp>
      <p:sp>
        <p:nvSpPr>
          <p:cNvPr id="13" name="Rectangle: Rounded Corners 12">
            <a:extLst>
              <a:ext uri="{FF2B5EF4-FFF2-40B4-BE49-F238E27FC236}">
                <a16:creationId xmlns:a16="http://schemas.microsoft.com/office/drawing/2014/main" id="{273901C9-E7B0-40D6-870C-763A549ECAF9}"/>
              </a:ext>
            </a:extLst>
          </p:cNvPr>
          <p:cNvSpPr/>
          <p:nvPr/>
        </p:nvSpPr>
        <p:spPr>
          <a:xfrm>
            <a:off x="299889" y="780182"/>
            <a:ext cx="2593668" cy="595022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lnSpc>
                <a:spcPct val="150000"/>
              </a:lnSpc>
            </a:pPr>
            <a:r>
              <a:rPr lang="en-GB" sz="800" b="1" dirty="0">
                <a:latin typeface="Comic Sans MS" panose="030F0702030302020204" pitchFamily="66" charset="0"/>
              </a:rPr>
              <a:t>Year 8</a:t>
            </a:r>
          </a:p>
          <a:p>
            <a:pPr marL="171450" indent="-171450">
              <a:lnSpc>
                <a:spcPct val="150000"/>
              </a:lnSpc>
              <a:buFont typeface="Arial" panose="020B0604020202020204" pitchFamily="34" charset="0"/>
              <a:buChar char="•"/>
            </a:pPr>
            <a:r>
              <a:rPr lang="en-GB" sz="800" dirty="0">
                <a:latin typeface="Comic Sans MS" panose="030F0702030302020204" pitchFamily="66" charset="0"/>
              </a:rPr>
              <a:t>In </a:t>
            </a:r>
            <a:r>
              <a:rPr lang="en-GB" sz="800" u="sng" dirty="0">
                <a:latin typeface="Comic Sans MS" panose="030F0702030302020204" pitchFamily="66" charset="0"/>
              </a:rPr>
              <a:t>The Value of Creation </a:t>
            </a:r>
            <a:r>
              <a:rPr lang="en-GB" sz="800" dirty="0">
                <a:latin typeface="Comic Sans MS" panose="030F0702030302020204" pitchFamily="66" charset="0"/>
              </a:rPr>
              <a:t>students are first introduced to the concept of </a:t>
            </a:r>
            <a:r>
              <a:rPr lang="en-GB" sz="800" b="1" dirty="0">
                <a:latin typeface="Comic Sans MS" panose="030F0702030302020204" pitchFamily="66" charset="0"/>
              </a:rPr>
              <a:t>Moral</a:t>
            </a:r>
            <a:r>
              <a:rPr lang="en-GB" sz="800" dirty="0">
                <a:latin typeface="Comic Sans MS" panose="030F0702030302020204" pitchFamily="66" charset="0"/>
              </a:rPr>
              <a:t> </a:t>
            </a:r>
            <a:r>
              <a:rPr lang="en-GB" sz="800" b="1" dirty="0">
                <a:latin typeface="Comic Sans MS" panose="030F0702030302020204" pitchFamily="66" charset="0"/>
              </a:rPr>
              <a:t>Philosophy </a:t>
            </a:r>
            <a:r>
              <a:rPr lang="en-GB" sz="800" dirty="0">
                <a:latin typeface="Comic Sans MS" panose="030F0702030302020204" pitchFamily="66" charset="0"/>
              </a:rPr>
              <a:t>when we explore the moral and ethical reasons why individuals choose to eat a vegan or vegetarian diet within this debate we explore the Utilitarian philosopher Peter Singer ‘Speciesism’ argument. </a:t>
            </a:r>
          </a:p>
          <a:p>
            <a:pPr marL="171450" indent="-171450">
              <a:lnSpc>
                <a:spcPct val="150000"/>
              </a:lnSpc>
              <a:buFont typeface="Arial" panose="020B0604020202020204" pitchFamily="34" charset="0"/>
              <a:buChar char="•"/>
            </a:pPr>
            <a:r>
              <a:rPr lang="en-GB" sz="800" dirty="0">
                <a:latin typeface="Comic Sans MS" panose="030F0702030302020204" pitchFamily="66" charset="0"/>
              </a:rPr>
              <a:t>In </a:t>
            </a:r>
            <a:r>
              <a:rPr lang="en-GB" sz="800" u="sng" dirty="0">
                <a:latin typeface="Comic Sans MS" panose="030F0702030302020204" pitchFamily="66" charset="0"/>
              </a:rPr>
              <a:t>Moral Decision Making </a:t>
            </a:r>
            <a:r>
              <a:rPr lang="en-GB" sz="800" dirty="0">
                <a:latin typeface="Comic Sans MS" panose="030F0702030302020204" pitchFamily="66" charset="0"/>
              </a:rPr>
              <a:t>we explore the concept of </a:t>
            </a:r>
            <a:r>
              <a:rPr lang="en-GB" sz="800" b="1" dirty="0">
                <a:latin typeface="Comic Sans MS" panose="030F0702030302020204" pitchFamily="66" charset="0"/>
              </a:rPr>
              <a:t>Moral Philosophy </a:t>
            </a:r>
            <a:r>
              <a:rPr lang="en-GB" sz="800" dirty="0">
                <a:latin typeface="Comic Sans MS" panose="030F0702030302020204" pitchFamily="66" charset="0"/>
              </a:rPr>
              <a:t>by providing the definition to the question what is ethics? We study and begin to evaluate the following ethical theories: Utilitarianism, Kantian Ethics and Virtue Ethics. </a:t>
            </a:r>
          </a:p>
          <a:p>
            <a:pPr marL="171450" indent="-171450">
              <a:lnSpc>
                <a:spcPct val="150000"/>
              </a:lnSpc>
              <a:buFont typeface="Arial" panose="020B0604020202020204" pitchFamily="34" charset="0"/>
              <a:buChar char="•"/>
            </a:pPr>
            <a:r>
              <a:rPr lang="en-GB" sz="800" dirty="0">
                <a:latin typeface="Comic Sans MS" panose="030F0702030302020204" pitchFamily="66" charset="0"/>
              </a:rPr>
              <a:t>In </a:t>
            </a:r>
            <a:r>
              <a:rPr lang="en-GB" sz="800" u="sng" dirty="0">
                <a:latin typeface="Comic Sans MS" panose="030F0702030302020204" pitchFamily="66" charset="0"/>
              </a:rPr>
              <a:t>The Shack </a:t>
            </a:r>
            <a:r>
              <a:rPr lang="en-GB" sz="800" dirty="0">
                <a:latin typeface="Comic Sans MS" panose="030F0702030302020204" pitchFamily="66" charset="0"/>
              </a:rPr>
              <a:t>we explore </a:t>
            </a:r>
            <a:r>
              <a:rPr lang="en-GB" sz="800" b="1" dirty="0">
                <a:latin typeface="Comic Sans MS" panose="030F0702030302020204" pitchFamily="66" charset="0"/>
              </a:rPr>
              <a:t>Moral Philosophy </a:t>
            </a:r>
            <a:r>
              <a:rPr lang="en-GB" sz="800" dirty="0">
                <a:latin typeface="Comic Sans MS" panose="030F0702030302020204" pitchFamily="66" charset="0"/>
              </a:rPr>
              <a:t>by considering the problem of evil. The Shack is a novel written by the Christian apologist William P. Young to address the problem of evil. Students are introduced to the concept of free will and the belief God created everyone free as love and freedom co- exist. Students are taught how Christians justify the existence of a evil, attributing all evil moral actions as an abuse of free will ( even natural evil which some Christians argue comes into the world through the first disobedience of man in Genesis 3). </a:t>
            </a:r>
            <a:endParaRPr lang="en-GB" sz="800" b="1" dirty="0">
              <a:latin typeface="Comic Sans MS" panose="030F0702030302020204" pitchFamily="66" charset="0"/>
            </a:endParaRPr>
          </a:p>
          <a:p>
            <a:pPr marL="171450" indent="-171450">
              <a:lnSpc>
                <a:spcPct val="150000"/>
              </a:lnSpc>
              <a:buFont typeface="Arial" panose="020B0604020202020204" pitchFamily="34" charset="0"/>
              <a:buChar char="•"/>
            </a:pPr>
            <a:endParaRPr lang="en-GB" sz="1000" b="1" u="sng" dirty="0">
              <a:latin typeface="Comic Sans MS" panose="030F0702030302020204" pitchFamily="66" charset="0"/>
            </a:endParaRPr>
          </a:p>
        </p:txBody>
      </p:sp>
      <p:sp>
        <p:nvSpPr>
          <p:cNvPr id="15" name="Rectangle: Rounded Corners 14">
            <a:extLst>
              <a:ext uri="{FF2B5EF4-FFF2-40B4-BE49-F238E27FC236}">
                <a16:creationId xmlns:a16="http://schemas.microsoft.com/office/drawing/2014/main" id="{875555C6-9767-4FC9-93E4-D164146CD2F4}"/>
              </a:ext>
            </a:extLst>
          </p:cNvPr>
          <p:cNvSpPr/>
          <p:nvPr/>
        </p:nvSpPr>
        <p:spPr>
          <a:xfrm>
            <a:off x="3296093" y="795127"/>
            <a:ext cx="2593668" cy="595022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lnSpc>
                <a:spcPct val="150000"/>
              </a:lnSpc>
            </a:pPr>
            <a:r>
              <a:rPr lang="en-GB" sz="700" b="1" dirty="0">
                <a:latin typeface="Comic Sans MS" panose="030F0702030302020204" pitchFamily="66" charset="0"/>
              </a:rPr>
              <a:t>Year 9</a:t>
            </a:r>
          </a:p>
          <a:p>
            <a:pPr marL="171450" indent="-171450">
              <a:lnSpc>
                <a:spcPct val="150000"/>
              </a:lnSpc>
              <a:buFont typeface="Arial" panose="020B0604020202020204" pitchFamily="34" charset="0"/>
              <a:buChar char="•"/>
            </a:pPr>
            <a:r>
              <a:rPr lang="en-GB" sz="700" dirty="0">
                <a:latin typeface="Comic Sans MS" panose="030F0702030302020204" pitchFamily="66" charset="0"/>
              </a:rPr>
              <a:t>In the </a:t>
            </a:r>
            <a:r>
              <a:rPr lang="en-GB" sz="700" u="sng" dirty="0">
                <a:latin typeface="Comic Sans MS" panose="030F0702030302020204" pitchFamily="66" charset="0"/>
              </a:rPr>
              <a:t>Kingdom of God </a:t>
            </a:r>
            <a:r>
              <a:rPr lang="en-GB" sz="700" dirty="0">
                <a:latin typeface="Comic Sans MS" panose="030F0702030302020204" pitchFamily="66" charset="0"/>
              </a:rPr>
              <a:t>scheme students explore </a:t>
            </a:r>
            <a:r>
              <a:rPr lang="en-GB" sz="700" b="1" dirty="0">
                <a:latin typeface="Comic Sans MS" panose="030F0702030302020204" pitchFamily="66" charset="0"/>
              </a:rPr>
              <a:t>Moral Philosophy </a:t>
            </a:r>
            <a:r>
              <a:rPr lang="en-GB" sz="700" dirty="0">
                <a:latin typeface="Comic Sans MS" panose="030F0702030302020204" pitchFamily="66" charset="0"/>
              </a:rPr>
              <a:t>through the study of the Beatitudes and focus on how this paradigm shift away from rules towards attitudes has formed the basis of Modern Virtue Ethics.  </a:t>
            </a:r>
            <a:r>
              <a:rPr lang="en-GB" sz="700" b="1" dirty="0">
                <a:latin typeface="Comic Sans MS" panose="030F0702030302020204" pitchFamily="66" charset="0"/>
              </a:rPr>
              <a:t> </a:t>
            </a:r>
            <a:endParaRPr lang="en-GB" sz="700" b="1" u="sng" dirty="0">
              <a:latin typeface="Comic Sans MS" panose="030F0702030302020204" pitchFamily="66" charset="0"/>
            </a:endParaRPr>
          </a:p>
          <a:p>
            <a:pPr marL="171450" indent="-171450">
              <a:lnSpc>
                <a:spcPct val="150000"/>
              </a:lnSpc>
              <a:buFont typeface="Arial" panose="020B0604020202020204" pitchFamily="34" charset="0"/>
              <a:buChar char="•"/>
            </a:pPr>
            <a:r>
              <a:rPr lang="en-GB" sz="700" dirty="0">
                <a:latin typeface="Comic Sans MS" panose="030F0702030302020204" pitchFamily="66" charset="0"/>
              </a:rPr>
              <a:t>In </a:t>
            </a:r>
            <a:r>
              <a:rPr lang="en-GB" sz="700" u="sng" dirty="0">
                <a:latin typeface="Comic Sans MS" panose="030F0702030302020204" pitchFamily="66" charset="0"/>
              </a:rPr>
              <a:t>Evil and Responsibility </a:t>
            </a:r>
            <a:r>
              <a:rPr lang="en-GB" sz="700" dirty="0">
                <a:latin typeface="Comic Sans MS" panose="030F0702030302020204" pitchFamily="66" charset="0"/>
              </a:rPr>
              <a:t>we explore the big idea of </a:t>
            </a:r>
            <a:r>
              <a:rPr lang="en-GB" sz="700" b="1" dirty="0">
                <a:latin typeface="Comic Sans MS" panose="030F0702030302020204" pitchFamily="66" charset="0"/>
              </a:rPr>
              <a:t>Moral Philosophy, </a:t>
            </a:r>
            <a:r>
              <a:rPr lang="en-GB" sz="700" dirty="0">
                <a:latin typeface="Comic Sans MS" panose="030F0702030302020204" pitchFamily="66" charset="0"/>
              </a:rPr>
              <a:t>through  the lens of individual accountability: We consider the extent to which individuals have free will (Libertarianism) and can be considered morally responsible for their actions or are individually predetermined ( Hard Determinism) and cannot be held to account as free will is simply an illusion. We explore the concept of spiritual warfare through reading extracts from C.S Lewis ‘ The Screwtape letters’ we end this topic with a study of Luke 22:3 where it states ‘ then Satan entered into Judas…he went away and conferred with the chief priests and officers how he might betray him to them’ as a class we consider whether evil forces can limit our free will. </a:t>
            </a:r>
          </a:p>
          <a:p>
            <a:pPr marL="171450" indent="-171450">
              <a:lnSpc>
                <a:spcPct val="150000"/>
              </a:lnSpc>
              <a:buFont typeface="Arial" panose="020B0604020202020204" pitchFamily="34" charset="0"/>
              <a:buChar char="•"/>
            </a:pPr>
            <a:r>
              <a:rPr lang="en-GB" sz="700" dirty="0">
                <a:latin typeface="Comic Sans MS" panose="030F0702030302020204" pitchFamily="66" charset="0"/>
              </a:rPr>
              <a:t>The topic ‘</a:t>
            </a:r>
            <a:r>
              <a:rPr lang="en-GB" sz="700" u="sng" dirty="0">
                <a:latin typeface="Comic Sans MS" panose="030F0702030302020204" pitchFamily="66" charset="0"/>
              </a:rPr>
              <a:t>What is a Religion?’ </a:t>
            </a:r>
            <a:r>
              <a:rPr lang="en-GB" sz="700" dirty="0">
                <a:latin typeface="Comic Sans MS" panose="030F0702030302020204" pitchFamily="66" charset="0"/>
              </a:rPr>
              <a:t>facilitates the study of </a:t>
            </a:r>
            <a:r>
              <a:rPr lang="en-GB" sz="700" b="1" dirty="0">
                <a:latin typeface="Comic Sans MS" panose="030F0702030302020204" pitchFamily="66" charset="0"/>
              </a:rPr>
              <a:t>Moral Philosophy </a:t>
            </a:r>
            <a:r>
              <a:rPr lang="en-GB" sz="700" dirty="0">
                <a:latin typeface="Comic Sans MS" panose="030F0702030302020204" pitchFamily="66" charset="0"/>
              </a:rPr>
              <a:t>as students research </a:t>
            </a:r>
            <a:r>
              <a:rPr lang="en-GB" sz="700" dirty="0" err="1">
                <a:latin typeface="Comic Sans MS" panose="030F0702030302020204" pitchFamily="66" charset="0"/>
              </a:rPr>
              <a:t>Ninian</a:t>
            </a:r>
            <a:r>
              <a:rPr lang="en-GB" sz="700" dirty="0">
                <a:latin typeface="Comic Sans MS" panose="030F0702030302020204" pitchFamily="66" charset="0"/>
              </a:rPr>
              <a:t> Smart’s 7 dimensions of religion the fifth of these is ‘ Ethical and legal’ whereby students understand all religions have rules about how to behave that suggest an objective moral truth, to go against such ethical principles brings about injustice and results in further inequality. </a:t>
            </a:r>
          </a:p>
        </p:txBody>
      </p:sp>
      <p:sp>
        <p:nvSpPr>
          <p:cNvPr id="18" name="Rectangle: Rounded Corners 17">
            <a:extLst>
              <a:ext uri="{FF2B5EF4-FFF2-40B4-BE49-F238E27FC236}">
                <a16:creationId xmlns:a16="http://schemas.microsoft.com/office/drawing/2014/main" id="{62DAE80B-97EF-4601-8FB6-53DA481A734D}"/>
              </a:ext>
            </a:extLst>
          </p:cNvPr>
          <p:cNvSpPr/>
          <p:nvPr/>
        </p:nvSpPr>
        <p:spPr>
          <a:xfrm>
            <a:off x="6292297" y="795127"/>
            <a:ext cx="2478156" cy="595022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sz="800" b="1" dirty="0">
              <a:latin typeface="Comic Sans MS" panose="030F0702030302020204" pitchFamily="66" charset="0"/>
            </a:endParaRPr>
          </a:p>
          <a:p>
            <a:pPr algn="ctr"/>
            <a:endParaRPr lang="en-GB" sz="800" b="1" dirty="0">
              <a:latin typeface="Comic Sans MS" panose="030F0702030302020204" pitchFamily="66" charset="0"/>
            </a:endParaRPr>
          </a:p>
          <a:p>
            <a:pPr algn="ctr"/>
            <a:endParaRPr lang="en-GB" sz="800" b="1" dirty="0">
              <a:latin typeface="Comic Sans MS" panose="030F0702030302020204" pitchFamily="66" charset="0"/>
            </a:endParaRPr>
          </a:p>
          <a:p>
            <a:pPr algn="ctr"/>
            <a:r>
              <a:rPr lang="en-GB" sz="800" b="1" dirty="0">
                <a:latin typeface="Comic Sans MS" panose="030F0702030302020204" pitchFamily="66" charset="0"/>
              </a:rPr>
              <a:t>Year 10</a:t>
            </a:r>
          </a:p>
          <a:p>
            <a:pPr marL="171450" indent="-171450">
              <a:lnSpc>
                <a:spcPct val="150000"/>
              </a:lnSpc>
              <a:buFont typeface="Arial" panose="020B0604020202020204" pitchFamily="34" charset="0"/>
              <a:buChar char="•"/>
            </a:pPr>
            <a:r>
              <a:rPr lang="en-GB" sz="800" dirty="0">
                <a:latin typeface="Comic Sans MS" panose="030F0702030302020204" pitchFamily="66" charset="0"/>
              </a:rPr>
              <a:t>In </a:t>
            </a:r>
            <a:r>
              <a:rPr lang="en-GB" sz="800" u="sng" dirty="0">
                <a:latin typeface="Comic Sans MS" panose="030F0702030302020204" pitchFamily="66" charset="0"/>
              </a:rPr>
              <a:t>Islamic Beliefs </a:t>
            </a:r>
            <a:r>
              <a:rPr lang="en-GB" sz="800" dirty="0">
                <a:latin typeface="Comic Sans MS" panose="030F0702030302020204" pitchFamily="66" charset="0"/>
              </a:rPr>
              <a:t>we study </a:t>
            </a:r>
            <a:r>
              <a:rPr lang="en-GB" sz="800" b="1" dirty="0">
                <a:latin typeface="Comic Sans MS" panose="030F0702030302020204" pitchFamily="66" charset="0"/>
              </a:rPr>
              <a:t>Moral Philosophy </a:t>
            </a:r>
            <a:r>
              <a:rPr lang="en-GB" sz="800" dirty="0">
                <a:latin typeface="Comic Sans MS" panose="030F0702030302020204" pitchFamily="66" charset="0"/>
              </a:rPr>
              <a:t>through the predestination article of faith within Sunni Islam. For Sunni Muslims there is the belief that although all individuals are born with God given free will, God is still aware of everything: one helpful summary of this is to say: just because God knows everything does not mean he controls everything. Students are also introduced to the topic of God’s eternal foreknowledge. Most able students will be able to make the distinction between Sunni and Shia Muslims to explain that a belief in predestination does not appear within the 5 Roots of Shia Islam. </a:t>
            </a:r>
          </a:p>
          <a:p>
            <a:pPr marL="171450" indent="-171450">
              <a:lnSpc>
                <a:spcPct val="150000"/>
              </a:lnSpc>
              <a:buFont typeface="Arial" panose="020B0604020202020204" pitchFamily="34" charset="0"/>
              <a:buChar char="•"/>
            </a:pPr>
            <a:r>
              <a:rPr lang="en-GB" sz="800" dirty="0">
                <a:latin typeface="Comic Sans MS" panose="030F0702030302020204" pitchFamily="66" charset="0"/>
              </a:rPr>
              <a:t>In </a:t>
            </a:r>
            <a:r>
              <a:rPr lang="en-GB" sz="800" u="sng" dirty="0">
                <a:latin typeface="Comic Sans MS" panose="030F0702030302020204" pitchFamily="66" charset="0"/>
              </a:rPr>
              <a:t>Christian Beliefs (1) </a:t>
            </a:r>
            <a:r>
              <a:rPr lang="en-GB" sz="800" dirty="0">
                <a:latin typeface="Comic Sans MS" panose="030F0702030302020204" pitchFamily="66" charset="0"/>
              </a:rPr>
              <a:t>we study </a:t>
            </a:r>
            <a:r>
              <a:rPr lang="en-GB" sz="800" b="1" dirty="0">
                <a:latin typeface="Comic Sans MS" panose="030F0702030302020204" pitchFamily="66" charset="0"/>
              </a:rPr>
              <a:t>Moral Philosophy. </a:t>
            </a:r>
            <a:r>
              <a:rPr lang="en-GB" sz="800" dirty="0">
                <a:latin typeface="Comic Sans MS" panose="030F0702030302020204" pitchFamily="66" charset="0"/>
              </a:rPr>
              <a:t>In the form of The Problem of Evil. Students consider the inconsistent triad; the proposition that if God is all- loving and all knowing then evil should not exist. This paves the way for the atheistic rejection of God as evil continues to be a reality. We explore the many responses to the problem of evil, including that evil is brought about by human’s abusing their God given free will, evil is an illusion and that evil is necessary for spiritual growth. </a:t>
            </a:r>
            <a:endParaRPr lang="en-GB" sz="800" b="1" u="sng" dirty="0">
              <a:latin typeface="Comic Sans MS" panose="030F0702030302020204" pitchFamily="66" charset="0"/>
            </a:endParaRPr>
          </a:p>
          <a:p>
            <a:r>
              <a:rPr lang="en-GB" sz="800" b="1" dirty="0">
                <a:latin typeface="Comic Sans MS" panose="030F0702030302020204" pitchFamily="66" charset="0"/>
              </a:rPr>
              <a:t> </a:t>
            </a:r>
          </a:p>
          <a:p>
            <a:pPr marL="285750" indent="-285750" algn="ctr">
              <a:buFont typeface="Arial" panose="020B0604020202020204" pitchFamily="34" charset="0"/>
              <a:buChar char="•"/>
            </a:pPr>
            <a:endParaRPr lang="en-GB" dirty="0">
              <a:latin typeface="Comic Sans MS" panose="030F0702030302020204" pitchFamily="66" charset="0"/>
            </a:endParaRPr>
          </a:p>
        </p:txBody>
      </p:sp>
      <p:sp>
        <p:nvSpPr>
          <p:cNvPr id="19" name="Rectangle: Rounded Corners 18">
            <a:extLst>
              <a:ext uri="{FF2B5EF4-FFF2-40B4-BE49-F238E27FC236}">
                <a16:creationId xmlns:a16="http://schemas.microsoft.com/office/drawing/2014/main" id="{61350E0C-D948-48F9-9B73-22AEB33BF2F0}"/>
              </a:ext>
            </a:extLst>
          </p:cNvPr>
          <p:cNvSpPr/>
          <p:nvPr/>
        </p:nvSpPr>
        <p:spPr>
          <a:xfrm>
            <a:off x="9172989" y="795127"/>
            <a:ext cx="2478156" cy="595022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sz="1000" b="1" dirty="0">
              <a:latin typeface="Comic Sans MS" panose="030F0702030302020204" pitchFamily="66" charset="0"/>
            </a:endParaRPr>
          </a:p>
          <a:p>
            <a:pPr algn="ctr"/>
            <a:endParaRPr lang="en-GB" sz="1000" b="1" dirty="0">
              <a:latin typeface="Comic Sans MS" panose="030F0702030302020204" pitchFamily="66" charset="0"/>
            </a:endParaRPr>
          </a:p>
          <a:p>
            <a:pPr algn="ctr"/>
            <a:r>
              <a:rPr lang="en-GB" sz="1000" b="1" dirty="0">
                <a:latin typeface="Comic Sans MS" panose="030F0702030302020204" pitchFamily="66" charset="0"/>
              </a:rPr>
              <a:t>Year 11</a:t>
            </a:r>
          </a:p>
          <a:p>
            <a:pPr marL="171450" indent="-171450">
              <a:lnSpc>
                <a:spcPct val="150000"/>
              </a:lnSpc>
              <a:buFont typeface="Arial" panose="020B0604020202020204" pitchFamily="34" charset="0"/>
              <a:buChar char="•"/>
            </a:pPr>
            <a:r>
              <a:rPr lang="en-GB" sz="1000" dirty="0">
                <a:latin typeface="Comic Sans MS" panose="030F0702030302020204" pitchFamily="66" charset="0"/>
              </a:rPr>
              <a:t>In </a:t>
            </a:r>
            <a:r>
              <a:rPr lang="en-GB" sz="1000" u="sng" dirty="0">
                <a:latin typeface="Comic Sans MS" panose="030F0702030302020204" pitchFamily="66" charset="0"/>
              </a:rPr>
              <a:t>Theme A:</a:t>
            </a:r>
            <a:r>
              <a:rPr lang="en-GB" sz="1000" dirty="0">
                <a:latin typeface="Comic Sans MS" panose="030F0702030302020204" pitchFamily="66" charset="0"/>
              </a:rPr>
              <a:t> </a:t>
            </a:r>
            <a:r>
              <a:rPr lang="en-GB" sz="1000" u="sng" dirty="0">
                <a:latin typeface="Comic Sans MS" panose="030F0702030302020204" pitchFamily="66" charset="0"/>
              </a:rPr>
              <a:t>Relationships and Families </a:t>
            </a:r>
            <a:r>
              <a:rPr lang="en-GB" sz="1000" dirty="0">
                <a:latin typeface="Comic Sans MS" panose="030F0702030302020204" pitchFamily="66" charset="0"/>
              </a:rPr>
              <a:t>students consider a number of issues that pertain to </a:t>
            </a:r>
            <a:r>
              <a:rPr lang="en-GB" sz="1000" b="1" dirty="0">
                <a:latin typeface="Comic Sans MS" panose="030F0702030302020204" pitchFamily="66" charset="0"/>
              </a:rPr>
              <a:t>Moral Philosophy</a:t>
            </a:r>
            <a:r>
              <a:rPr lang="en-GB" sz="1000" dirty="0">
                <a:latin typeface="Comic Sans MS" panose="030F0702030302020204" pitchFamily="66" charset="0"/>
              </a:rPr>
              <a:t>,</a:t>
            </a:r>
            <a:r>
              <a:rPr lang="en-GB" sz="1000" b="1" dirty="0">
                <a:latin typeface="Comic Sans MS" panose="030F0702030302020204" pitchFamily="66" charset="0"/>
              </a:rPr>
              <a:t> </a:t>
            </a:r>
            <a:r>
              <a:rPr lang="en-GB" sz="1000" dirty="0">
                <a:latin typeface="Comic Sans MS" panose="030F0702030302020204" pitchFamily="66" charset="0"/>
              </a:rPr>
              <a:t>namely:  the use of artificial contraception, divorce, homosexuality, pre-marital sex, same-sex parenting   and gender discrimination. </a:t>
            </a:r>
          </a:p>
          <a:p>
            <a:pPr marL="171450" indent="-171450">
              <a:lnSpc>
                <a:spcPct val="150000"/>
              </a:lnSpc>
              <a:buFont typeface="Arial" panose="020B0604020202020204" pitchFamily="34" charset="0"/>
              <a:buChar char="•"/>
            </a:pPr>
            <a:r>
              <a:rPr lang="en-GB" sz="1000" dirty="0">
                <a:latin typeface="Comic Sans MS" panose="030F0702030302020204" pitchFamily="66" charset="0"/>
              </a:rPr>
              <a:t>In </a:t>
            </a:r>
            <a:r>
              <a:rPr lang="en-GB" sz="1000" u="sng" dirty="0">
                <a:latin typeface="Comic Sans MS" panose="030F0702030302020204" pitchFamily="66" charset="0"/>
              </a:rPr>
              <a:t>Theme B: Religion and Life </a:t>
            </a:r>
            <a:r>
              <a:rPr lang="en-GB" sz="1000" dirty="0">
                <a:latin typeface="Comic Sans MS" panose="030F0702030302020204" pitchFamily="66" charset="0"/>
              </a:rPr>
              <a:t>students consider a number of issues that pertain to </a:t>
            </a:r>
            <a:r>
              <a:rPr lang="en-GB" sz="1000" b="1" dirty="0">
                <a:latin typeface="Comic Sans MS" panose="030F0702030302020204" pitchFamily="66" charset="0"/>
              </a:rPr>
              <a:t>Moral Philosophy, </a:t>
            </a:r>
            <a:r>
              <a:rPr lang="en-GB" sz="1000" dirty="0">
                <a:latin typeface="Comic Sans MS" panose="030F0702030302020204" pitchFamily="66" charset="0"/>
              </a:rPr>
              <a:t>namely climate change, eating meat, abortion, euthanasia and animal  experimentation. </a:t>
            </a:r>
          </a:p>
          <a:p>
            <a:pPr marL="171450" indent="-171450">
              <a:lnSpc>
                <a:spcPct val="150000"/>
              </a:lnSpc>
              <a:buFont typeface="Arial" panose="020B0604020202020204" pitchFamily="34" charset="0"/>
              <a:buChar char="•"/>
            </a:pPr>
            <a:r>
              <a:rPr lang="en-GB" sz="1000" dirty="0">
                <a:latin typeface="Comic Sans MS" panose="030F0702030302020204" pitchFamily="66" charset="0"/>
              </a:rPr>
              <a:t>In </a:t>
            </a:r>
            <a:r>
              <a:rPr lang="en-GB" sz="1000" u="sng" dirty="0">
                <a:latin typeface="Comic Sans MS" panose="030F0702030302020204" pitchFamily="66" charset="0"/>
              </a:rPr>
              <a:t>Theme E: Crime and Punishment  </a:t>
            </a:r>
            <a:r>
              <a:rPr lang="en-GB" sz="1000" dirty="0">
                <a:latin typeface="Comic Sans MS" panose="030F0702030302020204" pitchFamily="66" charset="0"/>
              </a:rPr>
              <a:t>students consider a number of issues that pertain to </a:t>
            </a:r>
            <a:r>
              <a:rPr lang="en-GB" sz="1000" b="1" dirty="0">
                <a:latin typeface="Comic Sans MS" panose="030F0702030302020204" pitchFamily="66" charset="0"/>
              </a:rPr>
              <a:t>Moral Philosophy, </a:t>
            </a:r>
            <a:r>
              <a:rPr lang="en-GB" sz="1000" dirty="0">
                <a:latin typeface="Comic Sans MS" panose="030F0702030302020204" pitchFamily="66" charset="0"/>
              </a:rPr>
              <a:t>namely: the use of corporal punishment, the death penalty, the treatment of prisoners and the aims of punishment. </a:t>
            </a:r>
            <a:endParaRPr lang="en-GB" sz="1000" u="sng" dirty="0">
              <a:latin typeface="Comic Sans MS" panose="030F0702030302020204" pitchFamily="66" charset="0"/>
            </a:endParaRPr>
          </a:p>
          <a:p>
            <a:pPr>
              <a:lnSpc>
                <a:spcPct val="150000"/>
              </a:lnSpc>
            </a:pPr>
            <a:endParaRPr lang="en-GB" sz="1000" dirty="0">
              <a:latin typeface="Comic Sans MS" panose="030F0702030302020204" pitchFamily="66" charset="0"/>
            </a:endParaRPr>
          </a:p>
          <a:p>
            <a:pPr marL="285750" indent="-285750" algn="ctr">
              <a:buFont typeface="Arial" panose="020B0604020202020204" pitchFamily="34" charset="0"/>
              <a:buChar char="•"/>
            </a:pPr>
            <a:endParaRPr lang="en-GB" dirty="0">
              <a:latin typeface="Comic Sans MS" panose="030F0702030302020204" pitchFamily="66" charset="0"/>
            </a:endParaRPr>
          </a:p>
        </p:txBody>
      </p:sp>
      <p:sp>
        <p:nvSpPr>
          <p:cNvPr id="20" name="TextBox 19">
            <a:extLst>
              <a:ext uri="{FF2B5EF4-FFF2-40B4-BE49-F238E27FC236}">
                <a16:creationId xmlns:a16="http://schemas.microsoft.com/office/drawing/2014/main" id="{A520ED01-411A-464E-BB57-4CE46716ED5F}"/>
              </a:ext>
            </a:extLst>
          </p:cNvPr>
          <p:cNvSpPr txBox="1"/>
          <p:nvPr/>
        </p:nvSpPr>
        <p:spPr>
          <a:xfrm>
            <a:off x="119271" y="127590"/>
            <a:ext cx="2593668" cy="2308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900" dirty="0">
                <a:latin typeface="Comic Sans MS" panose="030F0702030302020204" pitchFamily="66" charset="0"/>
              </a:rPr>
              <a:t>Underlined : titles of schemes of work  </a:t>
            </a:r>
          </a:p>
        </p:txBody>
      </p:sp>
    </p:spTree>
    <p:extLst>
      <p:ext uri="{BB962C8B-B14F-4D97-AF65-F5344CB8AC3E}">
        <p14:creationId xmlns:p14="http://schemas.microsoft.com/office/powerpoint/2010/main" val="1578758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D1B8922-F602-4043-8F46-0BE9187FCE7F}"/>
              </a:ext>
            </a:extLst>
          </p:cNvPr>
          <p:cNvSpPr>
            <a:spLocks noGrp="1"/>
          </p:cNvSpPr>
          <p:nvPr>
            <p:ph type="subTitle" idx="1"/>
          </p:nvPr>
        </p:nvSpPr>
        <p:spPr>
          <a:xfrm>
            <a:off x="316589" y="213435"/>
            <a:ext cx="11329979" cy="674134"/>
          </a:xfrm>
          <a:solidFill>
            <a:schemeClr val="bg1"/>
          </a:solidFill>
        </p:spPr>
        <p:txBody>
          <a:bodyPr>
            <a:normAutofit fontScale="25000" lnSpcReduction="20000"/>
          </a:bodyPr>
          <a:lstStyle/>
          <a:p>
            <a:r>
              <a:rPr lang="en-GB" dirty="0">
                <a:latin typeface="Comic Sans MS" panose="030F0702030302020204" pitchFamily="66" charset="0"/>
              </a:rPr>
              <a:t> </a:t>
            </a:r>
          </a:p>
          <a:p>
            <a:pPr>
              <a:lnSpc>
                <a:spcPct val="170000"/>
              </a:lnSpc>
            </a:pPr>
            <a:r>
              <a:rPr lang="en-GB" sz="6400" dirty="0">
                <a:latin typeface="Comic Sans MS" panose="030F0702030302020204" pitchFamily="66" charset="0"/>
              </a:rPr>
              <a:t>An example of how the concept of the </a:t>
            </a:r>
            <a:r>
              <a:rPr lang="en-GB" sz="6400" b="1" dirty="0">
                <a:latin typeface="Comic Sans MS" panose="030F0702030302020204" pitchFamily="66" charset="0"/>
              </a:rPr>
              <a:t>concept of Free Will </a:t>
            </a:r>
            <a:r>
              <a:rPr lang="en-GB" sz="6400" dirty="0">
                <a:latin typeface="Comic Sans MS" panose="030F0702030302020204" pitchFamily="66" charset="0"/>
              </a:rPr>
              <a:t>build upon throughout student’s time at St Marks.  </a:t>
            </a:r>
          </a:p>
        </p:txBody>
      </p:sp>
      <p:sp>
        <p:nvSpPr>
          <p:cNvPr id="10" name="Rectangle: Rounded Corners 9">
            <a:extLst>
              <a:ext uri="{FF2B5EF4-FFF2-40B4-BE49-F238E27FC236}">
                <a16:creationId xmlns:a16="http://schemas.microsoft.com/office/drawing/2014/main" id="{1028D600-9306-441D-B17A-2C71ABE01080}"/>
              </a:ext>
            </a:extLst>
          </p:cNvPr>
          <p:cNvSpPr/>
          <p:nvPr/>
        </p:nvSpPr>
        <p:spPr>
          <a:xfrm>
            <a:off x="109116" y="4366582"/>
            <a:ext cx="3237367" cy="2190489"/>
          </a:xfrm>
          <a:prstGeom prst="roundRect">
            <a:avLst>
              <a:gd name="adj" fmla="val 23356"/>
            </a:avLst>
          </a:prstGeom>
        </p:spPr>
        <p:style>
          <a:lnRef idx="2">
            <a:schemeClr val="accent3"/>
          </a:lnRef>
          <a:fillRef idx="1">
            <a:schemeClr val="lt1"/>
          </a:fillRef>
          <a:effectRef idx="0">
            <a:schemeClr val="accent3"/>
          </a:effectRef>
          <a:fontRef idx="minor">
            <a:schemeClr val="dk1"/>
          </a:fontRef>
        </p:style>
        <p:txBody>
          <a:bodyPr rtlCol="0" anchor="ctr"/>
          <a:lstStyle/>
          <a:p>
            <a:pPr algn="ctr">
              <a:lnSpc>
                <a:spcPct val="150000"/>
              </a:lnSpc>
            </a:pPr>
            <a:endParaRPr lang="en-GB" sz="800" b="1" dirty="0">
              <a:latin typeface="Comic Sans MS" panose="030F0702030302020204" pitchFamily="66" charset="0"/>
            </a:endParaRPr>
          </a:p>
          <a:p>
            <a:pPr algn="ctr">
              <a:lnSpc>
                <a:spcPct val="150000"/>
              </a:lnSpc>
            </a:pPr>
            <a:r>
              <a:rPr lang="en-GB" sz="800" b="1" dirty="0">
                <a:latin typeface="Comic Sans MS" panose="030F0702030302020204" pitchFamily="66" charset="0"/>
              </a:rPr>
              <a:t>Year 8</a:t>
            </a:r>
          </a:p>
          <a:p>
            <a:pPr>
              <a:lnSpc>
                <a:spcPct val="150000"/>
              </a:lnSpc>
            </a:pPr>
            <a:r>
              <a:rPr lang="en-GB" sz="800" dirty="0">
                <a:latin typeface="Comic Sans MS" panose="030F0702030302020204" pitchFamily="66" charset="0"/>
              </a:rPr>
              <a:t>In </a:t>
            </a:r>
            <a:r>
              <a:rPr lang="en-GB" sz="800" u="sng" dirty="0">
                <a:latin typeface="Comic Sans MS" panose="030F0702030302020204" pitchFamily="66" charset="0"/>
              </a:rPr>
              <a:t>The Shack </a:t>
            </a:r>
            <a:r>
              <a:rPr lang="en-GB" sz="800" dirty="0">
                <a:latin typeface="Comic Sans MS" panose="030F0702030302020204" pitchFamily="66" charset="0"/>
              </a:rPr>
              <a:t>in Summer B students consider the problem of evil. The Shack is a novel written by the Christian apologist William P. Young to address the problem of evil. Students are introduced to the concept of free will and the belief God created everyone free as love and freedom co- exist. Students are taught how Christians explain the existence of evil, attributing all evil moral actions as an abuse of free will ( even natural evil which some Christians argue comes into the world through the first disobedience of man in Genesis 3). </a:t>
            </a:r>
          </a:p>
          <a:p>
            <a:pPr>
              <a:lnSpc>
                <a:spcPct val="150000"/>
              </a:lnSpc>
            </a:pPr>
            <a:endParaRPr lang="en-GB" sz="800" dirty="0">
              <a:latin typeface="Comic Sans MS" panose="030F0702030302020204" pitchFamily="66" charset="0"/>
            </a:endParaRPr>
          </a:p>
        </p:txBody>
      </p:sp>
      <p:sp>
        <p:nvSpPr>
          <p:cNvPr id="12" name="Rectangle: Rounded Corners 11">
            <a:extLst>
              <a:ext uri="{FF2B5EF4-FFF2-40B4-BE49-F238E27FC236}">
                <a16:creationId xmlns:a16="http://schemas.microsoft.com/office/drawing/2014/main" id="{18F62A08-F477-4B8E-A1B2-4E821853373C}"/>
              </a:ext>
            </a:extLst>
          </p:cNvPr>
          <p:cNvSpPr/>
          <p:nvPr/>
        </p:nvSpPr>
        <p:spPr>
          <a:xfrm>
            <a:off x="2137388" y="1794048"/>
            <a:ext cx="4093709" cy="219048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lnSpc>
                <a:spcPct val="150000"/>
              </a:lnSpc>
            </a:pPr>
            <a:r>
              <a:rPr lang="en-GB" sz="800" b="1" dirty="0">
                <a:latin typeface="Comic Sans MS" panose="030F0702030302020204" pitchFamily="66" charset="0"/>
              </a:rPr>
              <a:t>Year 9</a:t>
            </a:r>
          </a:p>
          <a:p>
            <a:pPr>
              <a:lnSpc>
                <a:spcPct val="150000"/>
              </a:lnSpc>
            </a:pPr>
            <a:r>
              <a:rPr lang="en-GB" sz="800" dirty="0">
                <a:latin typeface="Comic Sans MS" panose="030F0702030302020204" pitchFamily="66" charset="0"/>
              </a:rPr>
              <a:t>In </a:t>
            </a:r>
            <a:r>
              <a:rPr lang="en-GB" sz="800" u="sng" dirty="0">
                <a:latin typeface="Comic Sans MS" panose="030F0702030302020204" pitchFamily="66" charset="0"/>
              </a:rPr>
              <a:t>Evil and Responsibility </a:t>
            </a:r>
            <a:r>
              <a:rPr lang="en-GB" sz="800" dirty="0">
                <a:latin typeface="Comic Sans MS" panose="030F0702030302020204" pitchFamily="66" charset="0"/>
              </a:rPr>
              <a:t>in Spring B, students build upon previous knowledge of free will by considering the extent to which individuals have free will (Libertarianism) and can be considered morally responsible for their actions or are individually predetermined ( Hard Determinism) and cannot be held to account as free will is simply an illusion. We explore the concept of spiritual warfare through reading extracts from C.S Lewis ‘ The Screwtape letters’ we end this topic with a study of Luke 22:3 where it states ‘ then Satan entered into Judas…he went away and conferred with the chief priests and officers how he might betray him to them’ as a class we consider whether evil forces can limit our free will. </a:t>
            </a:r>
          </a:p>
          <a:p>
            <a:pPr>
              <a:lnSpc>
                <a:spcPct val="150000"/>
              </a:lnSpc>
            </a:pPr>
            <a:endParaRPr lang="en-GB" sz="800" u="sng" dirty="0">
              <a:latin typeface="Comic Sans MS" panose="030F0702030302020204" pitchFamily="66" charset="0"/>
            </a:endParaRPr>
          </a:p>
        </p:txBody>
      </p:sp>
      <p:sp>
        <p:nvSpPr>
          <p:cNvPr id="17" name="Rectangle: Rounded Corners 16">
            <a:extLst>
              <a:ext uri="{FF2B5EF4-FFF2-40B4-BE49-F238E27FC236}">
                <a16:creationId xmlns:a16="http://schemas.microsoft.com/office/drawing/2014/main" id="{FEEDAE57-B4AF-4B9E-A1DB-E1A2ABCB6C18}"/>
              </a:ext>
            </a:extLst>
          </p:cNvPr>
          <p:cNvSpPr/>
          <p:nvPr/>
        </p:nvSpPr>
        <p:spPr>
          <a:xfrm>
            <a:off x="9162828" y="1061535"/>
            <a:ext cx="2628577" cy="390736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800" b="1" dirty="0">
                <a:latin typeface="Comic Sans MS" panose="030F0702030302020204" pitchFamily="66" charset="0"/>
              </a:rPr>
              <a:t>Year 11</a:t>
            </a:r>
          </a:p>
          <a:p>
            <a:pPr algn="ctr"/>
            <a:endParaRPr lang="en-GB" sz="800" b="1" dirty="0">
              <a:latin typeface="Comic Sans MS" panose="030F0702030302020204" pitchFamily="66" charset="0"/>
            </a:endParaRPr>
          </a:p>
          <a:p>
            <a:pPr>
              <a:lnSpc>
                <a:spcPct val="150000"/>
              </a:lnSpc>
            </a:pPr>
            <a:r>
              <a:rPr lang="en-GB" sz="800" dirty="0">
                <a:latin typeface="Comic Sans MS" panose="030F0702030302020204" pitchFamily="66" charset="0"/>
              </a:rPr>
              <a:t>We  build upon students knowledge and understanding of the concept of free will when students cover  </a:t>
            </a:r>
            <a:r>
              <a:rPr lang="en-GB" sz="800" u="sng" dirty="0">
                <a:latin typeface="Comic Sans MS" panose="030F0702030302020204" pitchFamily="66" charset="0"/>
              </a:rPr>
              <a:t>Theme E Crime and Punishment </a:t>
            </a:r>
            <a:r>
              <a:rPr lang="en-GB" sz="800" dirty="0">
                <a:latin typeface="Comic Sans MS" panose="030F0702030302020204" pitchFamily="66" charset="0"/>
              </a:rPr>
              <a:t>in Spring B: we debate further whether humans are accountable moral agents with unimpeded free will or whether we are simply subject to predetermined forces for which we have no control (hard determinism). We explore how the criminal justice system works within the soft determinist paradigm meaning that people are ultimately considered free moral agents but some factors may influence our behaviour this is reflected in concepts such as ‘mitigating circumstances’ or ‘diminished responsibility.’ We revisit the case study explored in Year 8 of the killers of James Bulger, however this time we have a more in depth debate surrounding the age of criminal responsibility. </a:t>
            </a:r>
            <a:endParaRPr lang="en-GB" sz="800" u="sng" dirty="0">
              <a:latin typeface="Comic Sans MS" panose="030F0702030302020204" pitchFamily="66" charset="0"/>
            </a:endParaRPr>
          </a:p>
        </p:txBody>
      </p:sp>
      <p:sp>
        <p:nvSpPr>
          <p:cNvPr id="11" name="Rectangle: Rounded Corners 10">
            <a:extLst>
              <a:ext uri="{FF2B5EF4-FFF2-40B4-BE49-F238E27FC236}">
                <a16:creationId xmlns:a16="http://schemas.microsoft.com/office/drawing/2014/main" id="{85E13FA9-7992-45BB-8269-A33F09422282}"/>
              </a:ext>
            </a:extLst>
          </p:cNvPr>
          <p:cNvSpPr/>
          <p:nvPr/>
        </p:nvSpPr>
        <p:spPr>
          <a:xfrm>
            <a:off x="6303349" y="2054980"/>
            <a:ext cx="2740111" cy="441561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lnSpc>
                <a:spcPct val="150000"/>
              </a:lnSpc>
            </a:pPr>
            <a:r>
              <a:rPr lang="en-GB" sz="800" b="1" dirty="0">
                <a:latin typeface="Comic Sans MS" panose="030F0702030302020204" pitchFamily="66" charset="0"/>
              </a:rPr>
              <a:t>Year 1O</a:t>
            </a:r>
          </a:p>
          <a:p>
            <a:pPr>
              <a:lnSpc>
                <a:spcPct val="150000"/>
              </a:lnSpc>
            </a:pPr>
            <a:r>
              <a:rPr lang="en-GB" sz="800" dirty="0">
                <a:latin typeface="Comic Sans MS" panose="030F0702030302020204" pitchFamily="66" charset="0"/>
              </a:rPr>
              <a:t>In </a:t>
            </a:r>
            <a:r>
              <a:rPr lang="en-GB" sz="800" u="sng" dirty="0">
                <a:latin typeface="Comic Sans MS" panose="030F0702030302020204" pitchFamily="66" charset="0"/>
              </a:rPr>
              <a:t>Islamic Beliefs </a:t>
            </a:r>
            <a:r>
              <a:rPr lang="en-GB" sz="800" dirty="0">
                <a:latin typeface="Comic Sans MS" panose="030F0702030302020204" pitchFamily="66" charset="0"/>
              </a:rPr>
              <a:t>Autumn A, Students study   the predestination article of faith within Sunni Islam. For Sunni Muslims there is the belief that although all individuals are born with God given free will, God is still aware of everything: one helpful summary of this is to say: just because God knows everything does not mean he controls everything. A good analogy to explain this : is that a mother with young children is able to accurately predict  whether her child will choose broccoli or ice cream, without taking away the child’s free will, this is only possible through a intimate knowledge of the child. The sort of relationship that exists between a theist and God.  Students are also introduced to the topic of God’s eternal foreknowledge. Most able students will  make the distinction between Sunni and Shia Muslims to explain that a belief in predestination does not appear within the 5 Roots of Shia Islam. </a:t>
            </a:r>
          </a:p>
          <a:p>
            <a:endParaRPr lang="en-GB" sz="800" dirty="0">
              <a:latin typeface="Comic Sans MS" panose="030F0702030302020204" pitchFamily="66" charset="0"/>
            </a:endParaRPr>
          </a:p>
        </p:txBody>
      </p:sp>
      <p:sp>
        <p:nvSpPr>
          <p:cNvPr id="7" name="Arrow: Curved Down 6">
            <a:extLst>
              <a:ext uri="{FF2B5EF4-FFF2-40B4-BE49-F238E27FC236}">
                <a16:creationId xmlns:a16="http://schemas.microsoft.com/office/drawing/2014/main" id="{E86A381C-F08D-482F-B364-E81E6EA8DA31}"/>
              </a:ext>
            </a:extLst>
          </p:cNvPr>
          <p:cNvSpPr/>
          <p:nvPr/>
        </p:nvSpPr>
        <p:spPr>
          <a:xfrm rot="17862569" flipV="1">
            <a:off x="2896575" y="4441010"/>
            <a:ext cx="2310063" cy="990021"/>
          </a:xfrm>
          <a:prstGeom prst="curvedDownArrow">
            <a:avLst/>
          </a:prstGeom>
          <a:solidFill>
            <a:schemeClr val="accent5">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Arrow: Curved Down 8">
            <a:extLst>
              <a:ext uri="{FF2B5EF4-FFF2-40B4-BE49-F238E27FC236}">
                <a16:creationId xmlns:a16="http://schemas.microsoft.com/office/drawing/2014/main" id="{8D98D83D-1D15-448A-8E32-B9A3B55817C1}"/>
              </a:ext>
            </a:extLst>
          </p:cNvPr>
          <p:cNvSpPr/>
          <p:nvPr/>
        </p:nvSpPr>
        <p:spPr>
          <a:xfrm rot="744155">
            <a:off x="5390984" y="1259247"/>
            <a:ext cx="1932167" cy="838436"/>
          </a:xfrm>
          <a:prstGeom prst="curvedDownArrow">
            <a:avLst/>
          </a:prstGeom>
          <a:solidFill>
            <a:schemeClr val="accent5">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3" name="Picture 12">
            <a:extLst>
              <a:ext uri="{FF2B5EF4-FFF2-40B4-BE49-F238E27FC236}">
                <a16:creationId xmlns:a16="http://schemas.microsoft.com/office/drawing/2014/main" id="{E83CAD30-F9E9-4F60-95AB-C1C74DE4FC80}"/>
              </a:ext>
            </a:extLst>
          </p:cNvPr>
          <p:cNvPicPr>
            <a:picLocks noChangeAspect="1"/>
          </p:cNvPicPr>
          <p:nvPr/>
        </p:nvPicPr>
        <p:blipFill>
          <a:blip r:embed="rId2"/>
          <a:stretch>
            <a:fillRect/>
          </a:stretch>
        </p:blipFill>
        <p:spPr>
          <a:xfrm>
            <a:off x="10494716" y="4968903"/>
            <a:ext cx="1588168" cy="1588168"/>
          </a:xfrm>
          <a:prstGeom prst="rect">
            <a:avLst/>
          </a:prstGeom>
        </p:spPr>
      </p:pic>
      <p:pic>
        <p:nvPicPr>
          <p:cNvPr id="15" name="Picture 14">
            <a:extLst>
              <a:ext uri="{FF2B5EF4-FFF2-40B4-BE49-F238E27FC236}">
                <a16:creationId xmlns:a16="http://schemas.microsoft.com/office/drawing/2014/main" id="{01F1C74F-0D16-4BDA-B6B5-3E237C41CC67}"/>
              </a:ext>
            </a:extLst>
          </p:cNvPr>
          <p:cNvPicPr>
            <a:picLocks noChangeAspect="1"/>
          </p:cNvPicPr>
          <p:nvPr/>
        </p:nvPicPr>
        <p:blipFill>
          <a:blip r:embed="rId3"/>
          <a:stretch>
            <a:fillRect/>
          </a:stretch>
        </p:blipFill>
        <p:spPr>
          <a:xfrm>
            <a:off x="4530166" y="5461826"/>
            <a:ext cx="1700931" cy="1280271"/>
          </a:xfrm>
          <a:prstGeom prst="rect">
            <a:avLst/>
          </a:prstGeom>
        </p:spPr>
      </p:pic>
      <p:pic>
        <p:nvPicPr>
          <p:cNvPr id="18" name="Picture 17">
            <a:extLst>
              <a:ext uri="{FF2B5EF4-FFF2-40B4-BE49-F238E27FC236}">
                <a16:creationId xmlns:a16="http://schemas.microsoft.com/office/drawing/2014/main" id="{426CA771-5FD6-41D2-9E37-C1E187BA2109}"/>
              </a:ext>
            </a:extLst>
          </p:cNvPr>
          <p:cNvPicPr>
            <a:picLocks noChangeAspect="1"/>
          </p:cNvPicPr>
          <p:nvPr/>
        </p:nvPicPr>
        <p:blipFill>
          <a:blip r:embed="rId4"/>
          <a:stretch>
            <a:fillRect/>
          </a:stretch>
        </p:blipFill>
        <p:spPr>
          <a:xfrm>
            <a:off x="191011" y="1269615"/>
            <a:ext cx="1805682" cy="2810041"/>
          </a:xfrm>
          <a:prstGeom prst="rect">
            <a:avLst/>
          </a:prstGeom>
        </p:spPr>
      </p:pic>
      <p:sp>
        <p:nvSpPr>
          <p:cNvPr id="22" name="Arrow: Curved Right 21">
            <a:extLst>
              <a:ext uri="{FF2B5EF4-FFF2-40B4-BE49-F238E27FC236}">
                <a16:creationId xmlns:a16="http://schemas.microsoft.com/office/drawing/2014/main" id="{A086F375-23D3-4D4B-8C81-5E5632AB9425}"/>
              </a:ext>
            </a:extLst>
          </p:cNvPr>
          <p:cNvSpPr/>
          <p:nvPr/>
        </p:nvSpPr>
        <p:spPr>
          <a:xfrm rot="13405975">
            <a:off x="9269152" y="4866899"/>
            <a:ext cx="999870" cy="1661424"/>
          </a:xfrm>
          <a:prstGeom prst="curvedRightArrow">
            <a:avLst/>
          </a:prstGeom>
          <a:solidFill>
            <a:schemeClr val="accent5">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3370619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FA3C0C86B6F74BBA11D242FD2AEF83" ma:contentTypeVersion="10" ma:contentTypeDescription="Create a new document." ma:contentTypeScope="" ma:versionID="91e4fa096de1d6473be316e3d718a4c5">
  <xsd:schema xmlns:xsd="http://www.w3.org/2001/XMLSchema" xmlns:xs="http://www.w3.org/2001/XMLSchema" xmlns:p="http://schemas.microsoft.com/office/2006/metadata/properties" xmlns:ns2="68c5841a-5909-4d2f-a544-c309ae69ac52" xmlns:ns3="87479283-8fd9-4aff-b19f-38b2bc709453" targetNamespace="http://schemas.microsoft.com/office/2006/metadata/properties" ma:root="true" ma:fieldsID="37719f635a55a21c6c74f55fc2c350a0" ns2:_="" ns3:_="">
    <xsd:import namespace="68c5841a-5909-4d2f-a544-c309ae69ac52"/>
    <xsd:import namespace="87479283-8fd9-4aff-b19f-38b2bc70945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c5841a-5909-4d2f-a544-c309ae69ac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479283-8fd9-4aff-b19f-38b2bc70945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347BD77-C3C3-4B4F-BC2B-FC8C9FF1C5A6}"/>
</file>

<file path=customXml/itemProps2.xml><?xml version="1.0" encoding="utf-8"?>
<ds:datastoreItem xmlns:ds="http://schemas.openxmlformats.org/officeDocument/2006/customXml" ds:itemID="{67E07775-8269-4365-B137-2577C8CB93D3}"/>
</file>

<file path=customXml/itemProps3.xml><?xml version="1.0" encoding="utf-8"?>
<ds:datastoreItem xmlns:ds="http://schemas.openxmlformats.org/officeDocument/2006/customXml" ds:itemID="{4FA57FE6-BC07-42F7-9FE2-3C51FB998B75}"/>
</file>

<file path=docProps/app.xml><?xml version="1.0" encoding="utf-8"?>
<Properties xmlns="http://schemas.openxmlformats.org/officeDocument/2006/extended-properties" xmlns:vt="http://schemas.openxmlformats.org/officeDocument/2006/docPropsVTypes">
  <TotalTime>934</TotalTime>
  <Words>1339</Words>
  <Application>Microsoft Office PowerPoint</Application>
  <PresentationFormat>Widescreen</PresentationFormat>
  <Paragraphs>35</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Comic Sans MS</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Gavin (St Marks)</dc:creator>
  <cp:lastModifiedBy>Katherine Gavin (St Marks)</cp:lastModifiedBy>
  <cp:revision>63</cp:revision>
  <dcterms:created xsi:type="dcterms:W3CDTF">2022-06-24T11:33:34Z</dcterms:created>
  <dcterms:modified xsi:type="dcterms:W3CDTF">2022-06-26T10:33:31Z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0x01010060FA3C0C86B6F74BBA11D242FD2AEF83</vt:lpwstr>
  </property>
</Properties>
</file>