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14"/>
  </p:notesMasterIdLst>
  <p:sldIdLst>
    <p:sldId id="256" r:id="rId5"/>
    <p:sldId id="266" r:id="rId6"/>
    <p:sldId id="265" r:id="rId7"/>
    <p:sldId id="267" r:id="rId8"/>
    <p:sldId id="260" r:id="rId9"/>
    <p:sldId id="268" r:id="rId10"/>
    <p:sldId id="257" r:id="rId11"/>
    <p:sldId id="263" r:id="rId12"/>
    <p:sldId id="264"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43CB810-6475-452B-BEB7-78F5CA7998C8}" v="1" dt="2020-05-21T13:59:51.415"/>
    <p1510:client id="{C00E4716-7756-41A6-837D-EE1B830AD573}" v="56" dt="2020-05-21T13:17:50.518"/>
    <p1510:client id="{4681848D-F175-473F-8A40-83562BD55295}" v="82" dt="2020-05-21T13:35:14.20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575C8A1-3F4F-4009-9E92-3637DE013FF9}" type="datetimeFigureOut">
              <a:rPr lang="en-GB" smtClean="0"/>
              <a:t>19/01/2022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04A336-CA21-489B-A4BD-EFB063C1D9F6}" type="slidenum">
              <a:rPr lang="en-GB" smtClean="0"/>
              <a:t>‹#›</a:t>
            </a:fld>
            <a:endParaRPr lang="en-GB"/>
          </a:p>
        </p:txBody>
      </p:sp>
    </p:spTree>
    <p:extLst>
      <p:ext uri="{BB962C8B-B14F-4D97-AF65-F5344CB8AC3E}">
        <p14:creationId xmlns:p14="http://schemas.microsoft.com/office/powerpoint/2010/main" val="4967298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
        <p:nvSpPr>
          <p:cNvPr id="4" name="Date Placeholder 3"/>
          <p:cNvSpPr>
            <a:spLocks noGrp="1"/>
          </p:cNvSpPr>
          <p:nvPr>
            <p:ph type="dt" sz="half" idx="10"/>
          </p:nvPr>
        </p:nvSpPr>
        <p:spPr/>
        <p:txBody>
          <a:bodyPr/>
          <a:lstStyle/>
          <a:p>
            <a:fld id="{331FBE95-26A1-4E39-93EE-FAF1D5D93327}" type="datetime1">
              <a:rPr lang="en-GB" smtClean="0"/>
              <a:t>19/01/2022</a:t>
            </a:fld>
            <a:endParaRPr lang="en-GB"/>
          </a:p>
        </p:txBody>
      </p:sp>
      <p:sp>
        <p:nvSpPr>
          <p:cNvPr id="5" name="Footer Placeholder 4"/>
          <p:cNvSpPr>
            <a:spLocks noGrp="1"/>
          </p:cNvSpPr>
          <p:nvPr>
            <p:ph type="ftr" sz="quarter" idx="11"/>
          </p:nvPr>
        </p:nvSpPr>
        <p:spPr/>
        <p:txBody>
          <a:bodyPr/>
          <a:lstStyle/>
          <a:p>
            <a:r>
              <a:rPr lang="en-GB"/>
              <a:t>Y7 KNOWLEDGE ORGANISER - DRAMA</a:t>
            </a:r>
          </a:p>
        </p:txBody>
      </p:sp>
      <p:sp>
        <p:nvSpPr>
          <p:cNvPr id="6" name="Slide Number Placeholder 5"/>
          <p:cNvSpPr>
            <a:spLocks noGrp="1"/>
          </p:cNvSpPr>
          <p:nvPr>
            <p:ph type="sldNum" sz="quarter" idx="12"/>
          </p:nvPr>
        </p:nvSpPr>
        <p:spPr/>
        <p:txBody>
          <a:bodyPr/>
          <a:lstStyle/>
          <a:p>
            <a:fld id="{7BBC9403-AA78-4C70-8000-0CB673B5D44E}" type="slidenum">
              <a:rPr lang="en-GB" smtClean="0"/>
              <a:t>‹#›</a:t>
            </a:fld>
            <a:endParaRPr lang="en-GB"/>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850799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E019573-140C-4605-AADE-0643C514B464}" type="datetime1">
              <a:rPr lang="en-GB" smtClean="0"/>
              <a:t>19/01/2022</a:t>
            </a:fld>
            <a:endParaRPr lang="en-GB"/>
          </a:p>
        </p:txBody>
      </p:sp>
      <p:sp>
        <p:nvSpPr>
          <p:cNvPr id="5" name="Footer Placeholder 4"/>
          <p:cNvSpPr>
            <a:spLocks noGrp="1"/>
          </p:cNvSpPr>
          <p:nvPr>
            <p:ph type="ftr" sz="quarter" idx="11"/>
          </p:nvPr>
        </p:nvSpPr>
        <p:spPr/>
        <p:txBody>
          <a:bodyPr/>
          <a:lstStyle/>
          <a:p>
            <a:r>
              <a:rPr lang="en-GB"/>
              <a:t>Y7 KNOWLEDGE ORGANISER - DRAMA</a:t>
            </a:r>
          </a:p>
        </p:txBody>
      </p:sp>
      <p:sp>
        <p:nvSpPr>
          <p:cNvPr id="6" name="Slide Number Placeholder 5"/>
          <p:cNvSpPr>
            <a:spLocks noGrp="1"/>
          </p:cNvSpPr>
          <p:nvPr>
            <p:ph type="sldNum" sz="quarter" idx="12"/>
          </p:nvPr>
        </p:nvSpPr>
        <p:spPr/>
        <p:txBody>
          <a:bodyPr/>
          <a:lstStyle/>
          <a:p>
            <a:fld id="{7BBC9403-AA78-4C70-8000-0CB673B5D44E}" type="slidenum">
              <a:rPr lang="en-GB" smtClean="0"/>
              <a:t>‹#›</a:t>
            </a:fld>
            <a:endParaRPr lang="en-GB"/>
          </a:p>
        </p:txBody>
      </p:sp>
    </p:spTree>
    <p:extLst>
      <p:ext uri="{BB962C8B-B14F-4D97-AF65-F5344CB8AC3E}">
        <p14:creationId xmlns:p14="http://schemas.microsoft.com/office/powerpoint/2010/main" val="23784371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F8850BD-8CF7-4B51-A348-9E00A68F7421}" type="datetime1">
              <a:rPr lang="en-GB" smtClean="0"/>
              <a:t>19/01/2022</a:t>
            </a:fld>
            <a:endParaRPr lang="en-GB"/>
          </a:p>
        </p:txBody>
      </p:sp>
      <p:sp>
        <p:nvSpPr>
          <p:cNvPr id="5" name="Footer Placeholder 4"/>
          <p:cNvSpPr>
            <a:spLocks noGrp="1"/>
          </p:cNvSpPr>
          <p:nvPr>
            <p:ph type="ftr" sz="quarter" idx="11"/>
          </p:nvPr>
        </p:nvSpPr>
        <p:spPr/>
        <p:txBody>
          <a:bodyPr/>
          <a:lstStyle/>
          <a:p>
            <a:r>
              <a:rPr lang="en-GB"/>
              <a:t>Y7 KNOWLEDGE ORGANISER - DRAMA</a:t>
            </a:r>
          </a:p>
        </p:txBody>
      </p:sp>
      <p:sp>
        <p:nvSpPr>
          <p:cNvPr id="6" name="Slide Number Placeholder 5"/>
          <p:cNvSpPr>
            <a:spLocks noGrp="1"/>
          </p:cNvSpPr>
          <p:nvPr>
            <p:ph type="sldNum" sz="quarter" idx="12"/>
          </p:nvPr>
        </p:nvSpPr>
        <p:spPr/>
        <p:txBody>
          <a:bodyPr/>
          <a:lstStyle/>
          <a:p>
            <a:fld id="{7BBC9403-AA78-4C70-8000-0CB673B5D44E}" type="slidenum">
              <a:rPr lang="en-GB" smtClean="0"/>
              <a:t>‹#›</a:t>
            </a:fld>
            <a:endParaRPr lang="en-GB"/>
          </a:p>
        </p:txBody>
      </p:sp>
    </p:spTree>
    <p:extLst>
      <p:ext uri="{BB962C8B-B14F-4D97-AF65-F5344CB8AC3E}">
        <p14:creationId xmlns:p14="http://schemas.microsoft.com/office/powerpoint/2010/main" val="30178561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1E1EABC-469E-4048-8096-45FEF0878BFC}" type="datetime1">
              <a:rPr lang="en-GB" smtClean="0"/>
              <a:t>19/01/2022</a:t>
            </a:fld>
            <a:endParaRPr lang="en-GB"/>
          </a:p>
        </p:txBody>
      </p:sp>
      <p:sp>
        <p:nvSpPr>
          <p:cNvPr id="5" name="Footer Placeholder 4"/>
          <p:cNvSpPr>
            <a:spLocks noGrp="1"/>
          </p:cNvSpPr>
          <p:nvPr>
            <p:ph type="ftr" sz="quarter" idx="11"/>
          </p:nvPr>
        </p:nvSpPr>
        <p:spPr/>
        <p:txBody>
          <a:bodyPr/>
          <a:lstStyle/>
          <a:p>
            <a:r>
              <a:rPr lang="en-GB"/>
              <a:t>Y7 KNOWLEDGE ORGANISER - DRAMA</a:t>
            </a:r>
          </a:p>
        </p:txBody>
      </p:sp>
      <p:sp>
        <p:nvSpPr>
          <p:cNvPr id="6" name="Slide Number Placeholder 5"/>
          <p:cNvSpPr>
            <a:spLocks noGrp="1"/>
          </p:cNvSpPr>
          <p:nvPr>
            <p:ph type="sldNum" sz="quarter" idx="12"/>
          </p:nvPr>
        </p:nvSpPr>
        <p:spPr/>
        <p:txBody>
          <a:bodyPr/>
          <a:lstStyle/>
          <a:p>
            <a:fld id="{7BBC9403-AA78-4C70-8000-0CB673B5D44E}" type="slidenum">
              <a:rPr lang="en-GB" smtClean="0"/>
              <a:t>‹#›</a:t>
            </a:fld>
            <a:endParaRPr lang="en-GB"/>
          </a:p>
        </p:txBody>
      </p:sp>
    </p:spTree>
    <p:extLst>
      <p:ext uri="{BB962C8B-B14F-4D97-AF65-F5344CB8AC3E}">
        <p14:creationId xmlns:p14="http://schemas.microsoft.com/office/powerpoint/2010/main" val="24371032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ED91D9E-1A1B-4571-93FF-99BBA0CA83D8}" type="datetime1">
              <a:rPr lang="en-GB" smtClean="0"/>
              <a:t>19/01/2022</a:t>
            </a:fld>
            <a:endParaRPr lang="en-GB"/>
          </a:p>
        </p:txBody>
      </p:sp>
      <p:sp>
        <p:nvSpPr>
          <p:cNvPr id="5" name="Footer Placeholder 4"/>
          <p:cNvSpPr>
            <a:spLocks noGrp="1"/>
          </p:cNvSpPr>
          <p:nvPr>
            <p:ph type="ftr" sz="quarter" idx="11"/>
          </p:nvPr>
        </p:nvSpPr>
        <p:spPr/>
        <p:txBody>
          <a:bodyPr/>
          <a:lstStyle/>
          <a:p>
            <a:r>
              <a:rPr lang="en-GB"/>
              <a:t>Y7 KNOWLEDGE ORGANISER - DRAMA</a:t>
            </a:r>
          </a:p>
        </p:txBody>
      </p:sp>
      <p:sp>
        <p:nvSpPr>
          <p:cNvPr id="6" name="Slide Number Placeholder 5"/>
          <p:cNvSpPr>
            <a:spLocks noGrp="1"/>
          </p:cNvSpPr>
          <p:nvPr>
            <p:ph type="sldNum" sz="quarter" idx="12"/>
          </p:nvPr>
        </p:nvSpPr>
        <p:spPr/>
        <p:txBody>
          <a:bodyPr/>
          <a:lstStyle/>
          <a:p>
            <a:fld id="{7BBC9403-AA78-4C70-8000-0CB673B5D44E}" type="slidenum">
              <a:rPr lang="en-GB" smtClean="0"/>
              <a:t>‹#›</a:t>
            </a:fld>
            <a:endParaRPr lang="en-GB"/>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024970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p>
        </p:txBody>
      </p:sp>
      <p:sp>
        <p:nvSpPr>
          <p:cNvPr id="3" name="Content Placeholder 2"/>
          <p:cNvSpPr>
            <a:spLocks noGrp="1"/>
          </p:cNvSpPr>
          <p:nvPr>
            <p:ph sz="half" idx="1"/>
          </p:nvPr>
        </p:nvSpPr>
        <p:spPr>
          <a:xfrm>
            <a:off x="1097278"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ED890DB-BED3-458C-B225-9D2020EDD596}" type="datetime1">
              <a:rPr lang="en-GB" smtClean="0"/>
              <a:t>19/01/2022</a:t>
            </a:fld>
            <a:endParaRPr lang="en-GB"/>
          </a:p>
        </p:txBody>
      </p:sp>
      <p:sp>
        <p:nvSpPr>
          <p:cNvPr id="6" name="Footer Placeholder 5"/>
          <p:cNvSpPr>
            <a:spLocks noGrp="1"/>
          </p:cNvSpPr>
          <p:nvPr>
            <p:ph type="ftr" sz="quarter" idx="11"/>
          </p:nvPr>
        </p:nvSpPr>
        <p:spPr/>
        <p:txBody>
          <a:bodyPr/>
          <a:lstStyle/>
          <a:p>
            <a:r>
              <a:rPr lang="en-GB"/>
              <a:t>Y7 KNOWLEDGE ORGANISER - DRAMA</a:t>
            </a:r>
          </a:p>
        </p:txBody>
      </p:sp>
      <p:sp>
        <p:nvSpPr>
          <p:cNvPr id="7" name="Slide Number Placeholder 6"/>
          <p:cNvSpPr>
            <a:spLocks noGrp="1"/>
          </p:cNvSpPr>
          <p:nvPr>
            <p:ph type="sldNum" sz="quarter" idx="12"/>
          </p:nvPr>
        </p:nvSpPr>
        <p:spPr/>
        <p:txBody>
          <a:bodyPr/>
          <a:lstStyle/>
          <a:p>
            <a:fld id="{7BBC9403-AA78-4C70-8000-0CB673B5D44E}" type="slidenum">
              <a:rPr lang="en-GB" smtClean="0"/>
              <a:t>‹#›</a:t>
            </a:fld>
            <a:endParaRPr lang="en-GB"/>
          </a:p>
        </p:txBody>
      </p:sp>
    </p:spTree>
    <p:extLst>
      <p:ext uri="{BB962C8B-B14F-4D97-AF65-F5344CB8AC3E}">
        <p14:creationId xmlns:p14="http://schemas.microsoft.com/office/powerpoint/2010/main" val="33402015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E790B3D-DD16-454B-B34C-CE9429B6EE73}" type="datetime1">
              <a:rPr lang="en-GB" smtClean="0"/>
              <a:t>19/01/2022</a:t>
            </a:fld>
            <a:endParaRPr lang="en-GB"/>
          </a:p>
        </p:txBody>
      </p:sp>
      <p:sp>
        <p:nvSpPr>
          <p:cNvPr id="8" name="Footer Placeholder 7"/>
          <p:cNvSpPr>
            <a:spLocks noGrp="1"/>
          </p:cNvSpPr>
          <p:nvPr>
            <p:ph type="ftr" sz="quarter" idx="11"/>
          </p:nvPr>
        </p:nvSpPr>
        <p:spPr/>
        <p:txBody>
          <a:bodyPr/>
          <a:lstStyle/>
          <a:p>
            <a:r>
              <a:rPr lang="en-GB"/>
              <a:t>Y7 KNOWLEDGE ORGANISER - DRAMA</a:t>
            </a:r>
          </a:p>
        </p:txBody>
      </p:sp>
      <p:sp>
        <p:nvSpPr>
          <p:cNvPr id="9" name="Slide Number Placeholder 8"/>
          <p:cNvSpPr>
            <a:spLocks noGrp="1"/>
          </p:cNvSpPr>
          <p:nvPr>
            <p:ph type="sldNum" sz="quarter" idx="12"/>
          </p:nvPr>
        </p:nvSpPr>
        <p:spPr/>
        <p:txBody>
          <a:bodyPr/>
          <a:lstStyle/>
          <a:p>
            <a:fld id="{7BBC9403-AA78-4C70-8000-0CB673B5D44E}" type="slidenum">
              <a:rPr lang="en-GB" smtClean="0"/>
              <a:t>‹#›</a:t>
            </a:fld>
            <a:endParaRPr lang="en-GB"/>
          </a:p>
        </p:txBody>
      </p:sp>
    </p:spTree>
    <p:extLst>
      <p:ext uri="{BB962C8B-B14F-4D97-AF65-F5344CB8AC3E}">
        <p14:creationId xmlns:p14="http://schemas.microsoft.com/office/powerpoint/2010/main" val="18288890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4554E76-02D3-41D2-A378-B9B28BC8A8C6}" type="datetime1">
              <a:rPr lang="en-GB" smtClean="0"/>
              <a:t>19/01/2022</a:t>
            </a:fld>
            <a:endParaRPr lang="en-GB"/>
          </a:p>
        </p:txBody>
      </p:sp>
      <p:sp>
        <p:nvSpPr>
          <p:cNvPr id="4" name="Footer Placeholder 3"/>
          <p:cNvSpPr>
            <a:spLocks noGrp="1"/>
          </p:cNvSpPr>
          <p:nvPr>
            <p:ph type="ftr" sz="quarter" idx="11"/>
          </p:nvPr>
        </p:nvSpPr>
        <p:spPr/>
        <p:txBody>
          <a:bodyPr/>
          <a:lstStyle/>
          <a:p>
            <a:r>
              <a:rPr lang="en-GB"/>
              <a:t>Y7 KNOWLEDGE ORGANISER - DRAMA</a:t>
            </a:r>
          </a:p>
        </p:txBody>
      </p:sp>
      <p:sp>
        <p:nvSpPr>
          <p:cNvPr id="5" name="Slide Number Placeholder 4"/>
          <p:cNvSpPr>
            <a:spLocks noGrp="1"/>
          </p:cNvSpPr>
          <p:nvPr>
            <p:ph type="sldNum" sz="quarter" idx="12"/>
          </p:nvPr>
        </p:nvSpPr>
        <p:spPr/>
        <p:txBody>
          <a:bodyPr/>
          <a:lstStyle/>
          <a:p>
            <a:fld id="{7BBC9403-AA78-4C70-8000-0CB673B5D44E}" type="slidenum">
              <a:rPr lang="en-GB" smtClean="0"/>
              <a:t>‹#›</a:t>
            </a:fld>
            <a:endParaRPr lang="en-GB"/>
          </a:p>
        </p:txBody>
      </p:sp>
    </p:spTree>
    <p:extLst>
      <p:ext uri="{BB962C8B-B14F-4D97-AF65-F5344CB8AC3E}">
        <p14:creationId xmlns:p14="http://schemas.microsoft.com/office/powerpoint/2010/main" val="9999477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89E811F0-06DE-4B3C-9892-D978C971808A}" type="datetime1">
              <a:rPr lang="en-GB" smtClean="0"/>
              <a:t>19/01/2022</a:t>
            </a:fld>
            <a:endParaRPr lang="en-GB"/>
          </a:p>
        </p:txBody>
      </p:sp>
      <p:sp>
        <p:nvSpPr>
          <p:cNvPr id="8" name="Footer Placeholder 7"/>
          <p:cNvSpPr>
            <a:spLocks noGrp="1"/>
          </p:cNvSpPr>
          <p:nvPr>
            <p:ph type="ftr" sz="quarter" idx="11"/>
          </p:nvPr>
        </p:nvSpPr>
        <p:spPr/>
        <p:txBody>
          <a:bodyPr/>
          <a:lstStyle>
            <a:lvl1pPr>
              <a:defRPr>
                <a:solidFill>
                  <a:srgbClr val="FFFFFF"/>
                </a:solidFill>
              </a:defRPr>
            </a:lvl1pPr>
          </a:lstStyle>
          <a:p>
            <a:r>
              <a:rPr lang="en-GB"/>
              <a:t>Y7 KNOWLEDGE ORGANISER - DRAMA</a:t>
            </a:r>
          </a:p>
        </p:txBody>
      </p:sp>
      <p:sp>
        <p:nvSpPr>
          <p:cNvPr id="9" name="Slide Number Placeholder 8"/>
          <p:cNvSpPr>
            <a:spLocks noGrp="1"/>
          </p:cNvSpPr>
          <p:nvPr>
            <p:ph type="sldNum" sz="quarter" idx="12"/>
          </p:nvPr>
        </p:nvSpPr>
        <p:spPr/>
        <p:txBody>
          <a:bodyPr/>
          <a:lstStyle/>
          <a:p>
            <a:fld id="{7BBC9403-AA78-4C70-8000-0CB673B5D44E}" type="slidenum">
              <a:rPr lang="en-GB" smtClean="0"/>
              <a:t>‹#›</a:t>
            </a:fld>
            <a:endParaRPr lang="en-GB"/>
          </a:p>
        </p:txBody>
      </p:sp>
    </p:spTree>
    <p:extLst>
      <p:ext uri="{BB962C8B-B14F-4D97-AF65-F5344CB8AC3E}">
        <p14:creationId xmlns:p14="http://schemas.microsoft.com/office/powerpoint/2010/main" val="39516144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F20F2029-AB62-4FE4-82BD-7DD9E0D484D3}" type="datetime1">
              <a:rPr lang="en-GB" smtClean="0"/>
              <a:t>19/01/2022</a:t>
            </a:fld>
            <a:endParaRPr lang="en-GB"/>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r>
              <a:rPr lang="en-GB"/>
              <a:t>Y7 KNOWLEDGE ORGANISER - DRAMA</a:t>
            </a: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7BBC9403-AA78-4C70-8000-0CB673B5D44E}" type="slidenum">
              <a:rPr lang="en-GB" smtClean="0"/>
              <a:t>‹#›</a:t>
            </a:fld>
            <a:endParaRPr lang="en-GB"/>
          </a:p>
        </p:txBody>
      </p:sp>
    </p:spTree>
    <p:extLst>
      <p:ext uri="{BB962C8B-B14F-4D97-AF65-F5344CB8AC3E}">
        <p14:creationId xmlns:p14="http://schemas.microsoft.com/office/powerpoint/2010/main" val="26879308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66A609AC-C3AA-4AE8-B5B4-CA66E5C1A858}" type="datetime1">
              <a:rPr lang="en-GB" smtClean="0"/>
              <a:t>19/01/2022</a:t>
            </a:fld>
            <a:endParaRPr lang="en-GB"/>
          </a:p>
        </p:txBody>
      </p:sp>
      <p:sp>
        <p:nvSpPr>
          <p:cNvPr id="6" name="Footer Placeholder 5"/>
          <p:cNvSpPr>
            <a:spLocks noGrp="1"/>
          </p:cNvSpPr>
          <p:nvPr>
            <p:ph type="ftr" sz="quarter" idx="11"/>
          </p:nvPr>
        </p:nvSpPr>
        <p:spPr/>
        <p:txBody>
          <a:bodyPr/>
          <a:lstStyle/>
          <a:p>
            <a:r>
              <a:rPr lang="en-GB"/>
              <a:t>Y7 KNOWLEDGE ORGANISER - DRAMA</a:t>
            </a:r>
          </a:p>
        </p:txBody>
      </p:sp>
      <p:sp>
        <p:nvSpPr>
          <p:cNvPr id="7" name="Slide Number Placeholder 6"/>
          <p:cNvSpPr>
            <a:spLocks noGrp="1"/>
          </p:cNvSpPr>
          <p:nvPr>
            <p:ph type="sldNum" sz="quarter" idx="12"/>
          </p:nvPr>
        </p:nvSpPr>
        <p:spPr/>
        <p:txBody>
          <a:bodyPr/>
          <a:lstStyle/>
          <a:p>
            <a:fld id="{7BBC9403-AA78-4C70-8000-0CB673B5D44E}" type="slidenum">
              <a:rPr lang="en-GB" smtClean="0"/>
              <a:t>‹#›</a:t>
            </a:fld>
            <a:endParaRPr lang="en-GB"/>
          </a:p>
        </p:txBody>
      </p:sp>
    </p:spTree>
    <p:extLst>
      <p:ext uri="{BB962C8B-B14F-4D97-AF65-F5344CB8AC3E}">
        <p14:creationId xmlns:p14="http://schemas.microsoft.com/office/powerpoint/2010/main" val="10014973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CA2334D1-B794-4AC2-BC09-EA2EE7C38E63}" type="datetime1">
              <a:rPr lang="en-GB" smtClean="0"/>
              <a:t>19/01/2022</a:t>
            </a:fld>
            <a:endParaRPr lang="en-GB"/>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GB"/>
              <a:t>Y7 KNOWLEDGE ORGANISER - DRAMA</a:t>
            </a: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7BBC9403-AA78-4C70-8000-0CB673B5D44E}" type="slidenum">
              <a:rPr lang="en-GB" smtClean="0"/>
              <a:t>‹#›</a:t>
            </a:fld>
            <a:endParaRPr lang="en-GB"/>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6941828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a:latin typeface="Calibri" panose="020F0502020204030204" pitchFamily="34" charset="0"/>
                <a:cs typeface="Calibri" panose="020F0502020204030204" pitchFamily="34" charset="0"/>
              </a:rPr>
              <a:t>DRAMA YEAR 7 </a:t>
            </a:r>
          </a:p>
        </p:txBody>
      </p:sp>
      <p:sp>
        <p:nvSpPr>
          <p:cNvPr id="3" name="Subtitle 2"/>
          <p:cNvSpPr>
            <a:spLocks noGrp="1"/>
          </p:cNvSpPr>
          <p:nvPr>
            <p:ph type="subTitle" idx="1"/>
          </p:nvPr>
        </p:nvSpPr>
        <p:spPr/>
        <p:txBody>
          <a:bodyPr>
            <a:normAutofit fontScale="77500" lnSpcReduction="20000"/>
          </a:bodyPr>
          <a:lstStyle/>
          <a:p>
            <a:r>
              <a:rPr lang="en-GB" sz="6000">
                <a:latin typeface="Century Gothic" panose="020B0502020202020204" pitchFamily="34" charset="0"/>
              </a:rPr>
              <a:t>Curriculum Knowledge organiser</a:t>
            </a:r>
          </a:p>
        </p:txBody>
      </p:sp>
    </p:spTree>
    <p:extLst>
      <p:ext uri="{BB962C8B-B14F-4D97-AF65-F5344CB8AC3E}">
        <p14:creationId xmlns:p14="http://schemas.microsoft.com/office/powerpoint/2010/main" val="30372688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u="sng"/>
              <a:t>What are the Big Ideas for Drama</a:t>
            </a:r>
            <a:r>
              <a:rPr lang="en-GB"/>
              <a:t>?</a:t>
            </a:r>
          </a:p>
        </p:txBody>
      </p:sp>
      <p:sp>
        <p:nvSpPr>
          <p:cNvPr id="3" name="Content Placeholder 2"/>
          <p:cNvSpPr>
            <a:spLocks noGrp="1"/>
          </p:cNvSpPr>
          <p:nvPr>
            <p:ph idx="1"/>
          </p:nvPr>
        </p:nvSpPr>
        <p:spPr/>
        <p:txBody>
          <a:bodyPr/>
          <a:lstStyle/>
          <a:p>
            <a:pPr marL="0" indent="0">
              <a:buNone/>
            </a:pPr>
            <a:endParaRPr lang="en-GB"/>
          </a:p>
          <a:p>
            <a:pPr marL="514350" indent="-514350">
              <a:buFont typeface="+mj-lt"/>
              <a:buAutoNum type="arabicPeriod"/>
            </a:pPr>
            <a:r>
              <a:rPr lang="en-GB" sz="4000"/>
              <a:t>Story Telling</a:t>
            </a:r>
          </a:p>
          <a:p>
            <a:pPr marL="514350" indent="-514350">
              <a:buFont typeface="+mj-lt"/>
              <a:buAutoNum type="arabicPeriod"/>
            </a:pPr>
            <a:r>
              <a:rPr lang="en-GB" sz="4000"/>
              <a:t>Creating a Character</a:t>
            </a:r>
          </a:p>
          <a:p>
            <a:pPr marL="514350" indent="-514350">
              <a:buFont typeface="+mj-lt"/>
              <a:buAutoNum type="arabicPeriod"/>
            </a:pPr>
            <a:r>
              <a:rPr lang="en-GB" sz="4000"/>
              <a:t>Performance Skills</a:t>
            </a:r>
          </a:p>
          <a:p>
            <a:pPr marL="514350" indent="-514350">
              <a:buFont typeface="+mj-lt"/>
              <a:buAutoNum type="arabicPeriod"/>
            </a:pPr>
            <a:r>
              <a:rPr lang="en-GB" sz="4000"/>
              <a:t>Scripts – from page to stage</a:t>
            </a:r>
          </a:p>
          <a:p>
            <a:pPr marL="514350" indent="-514350">
              <a:buFont typeface="+mj-lt"/>
              <a:buAutoNum type="arabicPeriod"/>
            </a:pPr>
            <a:r>
              <a:rPr lang="en-GB" sz="4000"/>
              <a:t>Styles and Concepts</a:t>
            </a:r>
          </a:p>
          <a:p>
            <a:pPr marL="514350" indent="-514350">
              <a:buFont typeface="+mj-lt"/>
              <a:buAutoNum type="arabicPeriod"/>
            </a:pPr>
            <a:endParaRPr lang="en-GB" sz="2800"/>
          </a:p>
        </p:txBody>
      </p:sp>
      <p:sp>
        <p:nvSpPr>
          <p:cNvPr id="4" name="Footer Placeholder 3"/>
          <p:cNvSpPr>
            <a:spLocks noGrp="1"/>
          </p:cNvSpPr>
          <p:nvPr>
            <p:ph type="ftr" sz="quarter" idx="11"/>
          </p:nvPr>
        </p:nvSpPr>
        <p:spPr/>
        <p:txBody>
          <a:bodyPr/>
          <a:lstStyle/>
          <a:p>
            <a:r>
              <a:rPr lang="en-GB"/>
              <a:t>Y7 KNOWLEDGE ORGANISER - DRAMA</a:t>
            </a:r>
          </a:p>
        </p:txBody>
      </p:sp>
    </p:spTree>
    <p:extLst>
      <p:ext uri="{BB962C8B-B14F-4D97-AF65-F5344CB8AC3E}">
        <p14:creationId xmlns:p14="http://schemas.microsoft.com/office/powerpoint/2010/main" val="39748950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a:t>Curriculum Plan for Year 7 and how they link to the 5 Big Ideas: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588091528"/>
              </p:ext>
            </p:extLst>
          </p:nvPr>
        </p:nvGraphicFramePr>
        <p:xfrm>
          <a:off x="1096963" y="1846263"/>
          <a:ext cx="10058400" cy="2560320"/>
        </p:xfrm>
        <a:graphic>
          <a:graphicData uri="http://schemas.openxmlformats.org/drawingml/2006/table">
            <a:tbl>
              <a:tblPr firstRow="1" bandRow="1">
                <a:tableStyleId>{5C22544A-7EE6-4342-B048-85BDC9FD1C3A}</a:tableStyleId>
              </a:tblPr>
              <a:tblGrid>
                <a:gridCol w="3352800">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3352800">
                  <a:extLst>
                    <a:ext uri="{9D8B030D-6E8A-4147-A177-3AD203B41FA5}">
                      <a16:colId xmlns:a16="http://schemas.microsoft.com/office/drawing/2014/main" val="20002"/>
                    </a:ext>
                  </a:extLst>
                </a:gridCol>
              </a:tblGrid>
              <a:tr h="370840">
                <a:tc>
                  <a:txBody>
                    <a:bodyPr/>
                    <a:lstStyle/>
                    <a:p>
                      <a:pPr algn="ctr"/>
                      <a:r>
                        <a:rPr lang="en-GB" sz="2200">
                          <a:solidFill>
                            <a:schemeClr val="tx1"/>
                          </a:solidFill>
                        </a:rPr>
                        <a:t>Autumn Term 1</a:t>
                      </a:r>
                    </a:p>
                  </a:txBody>
                  <a:tcPr/>
                </a:tc>
                <a:tc>
                  <a:txBody>
                    <a:bodyPr/>
                    <a:lstStyle/>
                    <a:p>
                      <a:pPr algn="ctr"/>
                      <a:r>
                        <a:rPr lang="en-GB" sz="2200">
                          <a:solidFill>
                            <a:schemeClr val="tx1"/>
                          </a:solidFill>
                        </a:rPr>
                        <a:t>Starting Drama</a:t>
                      </a:r>
                    </a:p>
                  </a:txBody>
                  <a:tcPr/>
                </a:tc>
                <a:tc>
                  <a:txBody>
                    <a:bodyPr/>
                    <a:lstStyle/>
                    <a:p>
                      <a:pPr algn="ctr"/>
                      <a:r>
                        <a:rPr lang="en-GB" sz="2200">
                          <a:solidFill>
                            <a:schemeClr val="tx1"/>
                          </a:solidFill>
                        </a:rPr>
                        <a:t>Performance</a:t>
                      </a:r>
                      <a:r>
                        <a:rPr lang="en-GB" sz="2200" baseline="0">
                          <a:solidFill>
                            <a:schemeClr val="tx1"/>
                          </a:solidFill>
                        </a:rPr>
                        <a:t> Skills</a:t>
                      </a:r>
                      <a:endParaRPr lang="en-GB" sz="2200">
                        <a:solidFill>
                          <a:schemeClr val="tx1"/>
                        </a:solidFill>
                      </a:endParaRPr>
                    </a:p>
                  </a:txBody>
                  <a:tcPr/>
                </a:tc>
                <a:extLst>
                  <a:ext uri="{0D108BD9-81ED-4DB2-BD59-A6C34878D82A}">
                    <a16:rowId xmlns:a16="http://schemas.microsoft.com/office/drawing/2014/main" val="10000"/>
                  </a:ext>
                </a:extLst>
              </a:tr>
              <a:tr h="370840">
                <a:tc>
                  <a:txBody>
                    <a:bodyPr/>
                    <a:lstStyle/>
                    <a:p>
                      <a:pPr algn="ctr"/>
                      <a:r>
                        <a:rPr lang="en-GB" sz="2200"/>
                        <a:t>Autumn Term 2</a:t>
                      </a:r>
                    </a:p>
                  </a:txBody>
                  <a:tcPr/>
                </a:tc>
                <a:tc>
                  <a:txBody>
                    <a:bodyPr/>
                    <a:lstStyle/>
                    <a:p>
                      <a:pPr algn="ctr"/>
                      <a:r>
                        <a:rPr lang="en-GB" sz="2200"/>
                        <a:t>Commedia Dell </a:t>
                      </a:r>
                      <a:r>
                        <a:rPr lang="en-GB" sz="2200" err="1"/>
                        <a:t>Arte</a:t>
                      </a:r>
                      <a:endParaRPr lang="en-GB" sz="2200"/>
                    </a:p>
                  </a:txBody>
                  <a:tcPr/>
                </a:tc>
                <a:tc>
                  <a:txBody>
                    <a:bodyPr/>
                    <a:lstStyle/>
                    <a:p>
                      <a:pPr algn="ctr"/>
                      <a:r>
                        <a:rPr lang="en-GB" sz="2200"/>
                        <a:t>Creating</a:t>
                      </a:r>
                      <a:r>
                        <a:rPr lang="en-GB" sz="2200" baseline="0"/>
                        <a:t> a Character</a:t>
                      </a:r>
                      <a:endParaRPr lang="en-GB" sz="2200"/>
                    </a:p>
                  </a:txBody>
                  <a:tcPr/>
                </a:tc>
                <a:extLst>
                  <a:ext uri="{0D108BD9-81ED-4DB2-BD59-A6C34878D82A}">
                    <a16:rowId xmlns:a16="http://schemas.microsoft.com/office/drawing/2014/main" val="10001"/>
                  </a:ext>
                </a:extLst>
              </a:tr>
              <a:tr h="370840">
                <a:tc>
                  <a:txBody>
                    <a:bodyPr/>
                    <a:lstStyle/>
                    <a:p>
                      <a:pPr algn="ctr"/>
                      <a:r>
                        <a:rPr lang="en-GB" sz="2200"/>
                        <a:t>Spring Term 1</a:t>
                      </a:r>
                    </a:p>
                  </a:txBody>
                  <a:tcPr/>
                </a:tc>
                <a:tc>
                  <a:txBody>
                    <a:bodyPr/>
                    <a:lstStyle/>
                    <a:p>
                      <a:pPr algn="ctr"/>
                      <a:r>
                        <a:rPr lang="en-GB" sz="2200"/>
                        <a:t>The Fog/ improvisation</a:t>
                      </a:r>
                    </a:p>
                  </a:txBody>
                  <a:tcPr/>
                </a:tc>
                <a:tc>
                  <a:txBody>
                    <a:bodyPr/>
                    <a:lstStyle/>
                    <a:p>
                      <a:pPr algn="ctr"/>
                      <a:r>
                        <a:rPr lang="en-GB" sz="2200"/>
                        <a:t>Performance</a:t>
                      </a:r>
                      <a:r>
                        <a:rPr lang="en-GB" sz="2200" baseline="0"/>
                        <a:t> Skills </a:t>
                      </a:r>
                      <a:endParaRPr lang="en-GB" sz="2200"/>
                    </a:p>
                  </a:txBody>
                  <a:tcPr/>
                </a:tc>
                <a:extLst>
                  <a:ext uri="{0D108BD9-81ED-4DB2-BD59-A6C34878D82A}">
                    <a16:rowId xmlns:a16="http://schemas.microsoft.com/office/drawing/2014/main" val="10002"/>
                  </a:ext>
                </a:extLst>
              </a:tr>
              <a:tr h="370840">
                <a:tc>
                  <a:txBody>
                    <a:bodyPr/>
                    <a:lstStyle/>
                    <a:p>
                      <a:pPr algn="ctr"/>
                      <a:r>
                        <a:rPr lang="en-GB" sz="2200"/>
                        <a:t>Spring Term 2</a:t>
                      </a:r>
                    </a:p>
                  </a:txBody>
                  <a:tcPr/>
                </a:tc>
                <a:tc>
                  <a:txBody>
                    <a:bodyPr/>
                    <a:lstStyle/>
                    <a:p>
                      <a:pPr algn="ctr"/>
                      <a:r>
                        <a:rPr lang="en-GB" sz="2200"/>
                        <a:t>Romeo and Juliet</a:t>
                      </a:r>
                    </a:p>
                  </a:txBody>
                  <a:tcPr/>
                </a:tc>
                <a:tc>
                  <a:txBody>
                    <a:bodyPr/>
                    <a:lstStyle/>
                    <a:p>
                      <a:pPr algn="ctr"/>
                      <a:r>
                        <a:rPr lang="en-GB" sz="2200"/>
                        <a:t>Story Telling</a:t>
                      </a:r>
                    </a:p>
                  </a:txBody>
                  <a:tcPr/>
                </a:tc>
                <a:extLst>
                  <a:ext uri="{0D108BD9-81ED-4DB2-BD59-A6C34878D82A}">
                    <a16:rowId xmlns:a16="http://schemas.microsoft.com/office/drawing/2014/main" val="10003"/>
                  </a:ext>
                </a:extLst>
              </a:tr>
              <a:tr h="283140">
                <a:tc>
                  <a:txBody>
                    <a:bodyPr/>
                    <a:lstStyle/>
                    <a:p>
                      <a:pPr algn="ctr"/>
                      <a:r>
                        <a:rPr lang="en-GB" sz="2200"/>
                        <a:t>Summer</a:t>
                      </a:r>
                      <a:r>
                        <a:rPr lang="en-GB" sz="2200" baseline="0"/>
                        <a:t> Term 1</a:t>
                      </a:r>
                      <a:endParaRPr lang="en-GB" sz="2200"/>
                    </a:p>
                  </a:txBody>
                  <a:tcPr/>
                </a:tc>
                <a:tc>
                  <a:txBody>
                    <a:bodyPr/>
                    <a:lstStyle/>
                    <a:p>
                      <a:pPr algn="ctr"/>
                      <a:r>
                        <a:rPr lang="en-GB" sz="2200"/>
                        <a:t>Anti-Bullying awareness</a:t>
                      </a:r>
                    </a:p>
                  </a:txBody>
                  <a:tcPr/>
                </a:tc>
                <a:tc>
                  <a:txBody>
                    <a:bodyPr/>
                    <a:lstStyle/>
                    <a:p>
                      <a:pPr algn="ctr"/>
                      <a:r>
                        <a:rPr lang="en-GB" sz="2200"/>
                        <a:t>Style and Concepts (TIE)</a:t>
                      </a:r>
                    </a:p>
                  </a:txBody>
                  <a:tcPr/>
                </a:tc>
                <a:extLst>
                  <a:ext uri="{0D108BD9-81ED-4DB2-BD59-A6C34878D82A}">
                    <a16:rowId xmlns:a16="http://schemas.microsoft.com/office/drawing/2014/main" val="10004"/>
                  </a:ext>
                </a:extLst>
              </a:tr>
              <a:tr h="370840">
                <a:tc>
                  <a:txBody>
                    <a:bodyPr/>
                    <a:lstStyle/>
                    <a:p>
                      <a:pPr algn="ctr"/>
                      <a:r>
                        <a:rPr lang="en-GB" sz="2200"/>
                        <a:t>Summer Term 2</a:t>
                      </a:r>
                    </a:p>
                  </a:txBody>
                  <a:tcPr/>
                </a:tc>
                <a:tc>
                  <a:txBody>
                    <a:bodyPr/>
                    <a:lstStyle/>
                    <a:p>
                      <a:pPr algn="ctr"/>
                      <a:r>
                        <a:rPr lang="en-GB" sz="2200"/>
                        <a:t>Aladdin</a:t>
                      </a:r>
                    </a:p>
                  </a:txBody>
                  <a:tcPr/>
                </a:tc>
                <a:tc>
                  <a:txBody>
                    <a:bodyPr/>
                    <a:lstStyle/>
                    <a:p>
                      <a:pPr algn="ctr"/>
                      <a:r>
                        <a:rPr lang="en-GB" sz="2200"/>
                        <a:t>Scripts</a:t>
                      </a:r>
                      <a:r>
                        <a:rPr lang="en-GB" sz="2200" baseline="0"/>
                        <a:t> from Page to Stage</a:t>
                      </a:r>
                      <a:endParaRPr lang="en-GB" sz="2200"/>
                    </a:p>
                  </a:txBody>
                  <a:tcPr/>
                </a:tc>
                <a:extLst>
                  <a:ext uri="{0D108BD9-81ED-4DB2-BD59-A6C34878D82A}">
                    <a16:rowId xmlns:a16="http://schemas.microsoft.com/office/drawing/2014/main" val="10005"/>
                  </a:ext>
                </a:extLst>
              </a:tr>
            </a:tbl>
          </a:graphicData>
        </a:graphic>
      </p:graphicFrame>
      <p:sp>
        <p:nvSpPr>
          <p:cNvPr id="4" name="Footer Placeholder 3"/>
          <p:cNvSpPr>
            <a:spLocks noGrp="1"/>
          </p:cNvSpPr>
          <p:nvPr>
            <p:ph type="ftr" sz="quarter" idx="11"/>
          </p:nvPr>
        </p:nvSpPr>
        <p:spPr/>
        <p:txBody>
          <a:bodyPr/>
          <a:lstStyle/>
          <a:p>
            <a:r>
              <a:rPr lang="en-GB"/>
              <a:t>Y7 KNOWLEDGE ORGANISER - DRAMA</a:t>
            </a:r>
          </a:p>
        </p:txBody>
      </p:sp>
    </p:spTree>
    <p:extLst>
      <p:ext uri="{BB962C8B-B14F-4D97-AF65-F5344CB8AC3E}">
        <p14:creationId xmlns:p14="http://schemas.microsoft.com/office/powerpoint/2010/main" val="40501096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A1455409-7489-49F0-8FE0-B6029C221E79}"/>
              </a:ext>
            </a:extLst>
          </p:cNvPr>
          <p:cNvSpPr>
            <a:spLocks noGrp="1"/>
          </p:cNvSpPr>
          <p:nvPr>
            <p:ph type="ftr" sz="quarter" idx="11"/>
          </p:nvPr>
        </p:nvSpPr>
        <p:spPr/>
        <p:txBody>
          <a:bodyPr/>
          <a:lstStyle/>
          <a:p>
            <a:r>
              <a:rPr lang="en-GB"/>
              <a:t>Y7 KNOWLEDGE ORGANISER - DRAMA</a:t>
            </a:r>
          </a:p>
        </p:txBody>
      </p:sp>
      <p:sp>
        <p:nvSpPr>
          <p:cNvPr id="2" name="Title 1">
            <a:extLst>
              <a:ext uri="{FF2B5EF4-FFF2-40B4-BE49-F238E27FC236}">
                <a16:creationId xmlns:a16="http://schemas.microsoft.com/office/drawing/2014/main" id="{A4269366-7DE8-447E-8CBB-0908664F272D}"/>
              </a:ext>
            </a:extLst>
          </p:cNvPr>
          <p:cNvSpPr>
            <a:spLocks noGrp="1"/>
          </p:cNvSpPr>
          <p:nvPr>
            <p:ph type="title" idx="4294967295"/>
          </p:nvPr>
        </p:nvSpPr>
        <p:spPr>
          <a:xfrm>
            <a:off x="0" y="-326480"/>
            <a:ext cx="10058400" cy="1449387"/>
          </a:xfrm>
        </p:spPr>
        <p:txBody>
          <a:bodyPr/>
          <a:lstStyle/>
          <a:p>
            <a:r>
              <a:rPr lang="en-GB" sz="4300" u="sng">
                <a:solidFill>
                  <a:prstClr val="black">
                    <a:lumMod val="75000"/>
                    <a:lumOff val="25000"/>
                  </a:prstClr>
                </a:solidFill>
                <a:latin typeface="Calibri" panose="020F0502020204030204"/>
              </a:rPr>
              <a:t>Introduction to the Subject of Drama </a:t>
            </a:r>
            <a:endParaRPr lang="en-GB"/>
          </a:p>
        </p:txBody>
      </p:sp>
      <p:sp>
        <p:nvSpPr>
          <p:cNvPr id="5" name="TextBox 4">
            <a:extLst>
              <a:ext uri="{FF2B5EF4-FFF2-40B4-BE49-F238E27FC236}">
                <a16:creationId xmlns:a16="http://schemas.microsoft.com/office/drawing/2014/main" id="{309C605D-6AC0-45A4-B991-4335847EAF84}"/>
              </a:ext>
            </a:extLst>
          </p:cNvPr>
          <p:cNvSpPr txBox="1"/>
          <p:nvPr/>
        </p:nvSpPr>
        <p:spPr>
          <a:xfrm>
            <a:off x="3842057" y="1190048"/>
            <a:ext cx="8230674" cy="3077766"/>
          </a:xfrm>
          <a:prstGeom prst="rect">
            <a:avLst/>
          </a:prstGeom>
          <a:solidFill>
            <a:schemeClr val="accent2">
              <a:lumMod val="20000"/>
              <a:lumOff val="80000"/>
            </a:schemeClr>
          </a:solidFill>
        </p:spPr>
        <p:txBody>
          <a:bodyPr wrap="square" rtlCol="0">
            <a:spAutoFit/>
          </a:bodyPr>
          <a:lstStyle/>
          <a:p>
            <a:pPr marL="285750" indent="-285750" algn="just">
              <a:buFont typeface="Wingdings" panose="05000000000000000000" pitchFamily="2" charset="2"/>
              <a:buChar char="Ø"/>
            </a:pPr>
            <a:r>
              <a:rPr lang="en-GB" sz="1600">
                <a:latin typeface="Times New Roman" panose="02020603050405020304" pitchFamily="18" charset="0"/>
                <a:cs typeface="Times New Roman" panose="02020603050405020304" pitchFamily="18" charset="0"/>
              </a:rPr>
              <a:t>The subject of drama is intended for students taking examinations in drama or theatre arts at GCSE level. Drama has an important role to play in the personal development of our students. The skills and qualities developed by students in drama, such as teamwork, creativity, leadership and risk-taking are assets in all subjects and all areas of life. Drama stimulates the imagination and allows students to explore issues and experiences in a safe and supportive environment.</a:t>
            </a:r>
          </a:p>
          <a:p>
            <a:pPr marL="285750" indent="-285750" algn="just">
              <a:buFont typeface="Wingdings" panose="05000000000000000000" pitchFamily="2" charset="2"/>
              <a:buChar char="Ø"/>
            </a:pPr>
            <a:endParaRPr lang="en-GB" sz="160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Ø"/>
            </a:pPr>
            <a:r>
              <a:rPr lang="en-GB" sz="1600">
                <a:latin typeface="Times New Roman" panose="02020603050405020304" pitchFamily="18" charset="0"/>
                <a:cs typeface="Times New Roman" panose="02020603050405020304" pitchFamily="18" charset="0"/>
              </a:rPr>
              <a:t>It is vital to create an atmosphere of security, trust and concentration. Drama promotes self-esteem and provides all students with a sense of achievement regardless of academic ability.</a:t>
            </a:r>
          </a:p>
          <a:p>
            <a:pPr marL="285750" indent="-285750" algn="just">
              <a:buFont typeface="Wingdings" panose="05000000000000000000" pitchFamily="2" charset="2"/>
              <a:buChar char="Ø"/>
            </a:pPr>
            <a:endParaRPr lang="en-GB" sz="160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Ø"/>
            </a:pPr>
            <a:r>
              <a:rPr lang="en-GB" sz="1600">
                <a:latin typeface="Times New Roman" panose="02020603050405020304" pitchFamily="18" charset="0"/>
                <a:cs typeface="Times New Roman" panose="02020603050405020304" pitchFamily="18" charset="0"/>
              </a:rPr>
              <a:t>It's about social skills, communication skills and learning by doing.</a:t>
            </a:r>
          </a:p>
          <a:p>
            <a:pPr algn="just"/>
            <a:r>
              <a:rPr lang="en-GB"/>
              <a:t> </a:t>
            </a:r>
          </a:p>
        </p:txBody>
      </p:sp>
      <p:sp>
        <p:nvSpPr>
          <p:cNvPr id="7" name="Rectangle 6">
            <a:extLst>
              <a:ext uri="{FF2B5EF4-FFF2-40B4-BE49-F238E27FC236}">
                <a16:creationId xmlns:a16="http://schemas.microsoft.com/office/drawing/2014/main" id="{9CD2B27C-C5B8-448C-86E5-29E88F599EEB}"/>
              </a:ext>
            </a:extLst>
          </p:cNvPr>
          <p:cNvSpPr/>
          <p:nvPr/>
        </p:nvSpPr>
        <p:spPr>
          <a:xfrm>
            <a:off x="119987" y="184467"/>
            <a:ext cx="6096000" cy="738664"/>
          </a:xfrm>
          <a:prstGeom prst="rect">
            <a:avLst/>
          </a:prstGeom>
        </p:spPr>
        <p:txBody>
          <a:bodyPr>
            <a:spAutoFit/>
          </a:bodyPr>
          <a:lstStyle/>
          <a:p>
            <a:pPr lvl="0"/>
            <a:r>
              <a:rPr lang="en-GB" sz="2400" spc="-50">
                <a:solidFill>
                  <a:prstClr val="black">
                    <a:lumMod val="75000"/>
                    <a:lumOff val="25000"/>
                  </a:prstClr>
                </a:solidFill>
              </a:rPr>
              <a:t>Big Idea:</a:t>
            </a:r>
            <a:br>
              <a:rPr lang="en-GB" sz="2400" spc="-50">
                <a:solidFill>
                  <a:prstClr val="black">
                    <a:lumMod val="75000"/>
                    <a:lumOff val="25000"/>
                  </a:prstClr>
                </a:solidFill>
              </a:rPr>
            </a:br>
            <a:endParaRPr lang="en-GB">
              <a:solidFill>
                <a:prstClr val="black"/>
              </a:solidFill>
            </a:endParaRPr>
          </a:p>
        </p:txBody>
      </p:sp>
      <p:sp>
        <p:nvSpPr>
          <p:cNvPr id="6" name="Rectangle 5">
            <a:extLst>
              <a:ext uri="{FF2B5EF4-FFF2-40B4-BE49-F238E27FC236}">
                <a16:creationId xmlns:a16="http://schemas.microsoft.com/office/drawing/2014/main" id="{380480EB-03EE-4B42-9CE4-14CAE9DCA15D}"/>
              </a:ext>
            </a:extLst>
          </p:cNvPr>
          <p:cNvSpPr/>
          <p:nvPr/>
        </p:nvSpPr>
        <p:spPr>
          <a:xfrm>
            <a:off x="305518" y="1633854"/>
            <a:ext cx="6096000" cy="1877437"/>
          </a:xfrm>
          <a:prstGeom prst="rect">
            <a:avLst/>
          </a:prstGeom>
        </p:spPr>
        <p:txBody>
          <a:bodyPr>
            <a:spAutoFit/>
          </a:bodyPr>
          <a:lstStyle/>
          <a:p>
            <a:pPr lvl="0"/>
            <a:r>
              <a:rPr lang="en-GB" u="sng">
                <a:solidFill>
                  <a:prstClr val="black"/>
                </a:solidFill>
                <a:latin typeface="Times New Roman" panose="02020603050405020304" pitchFamily="18" charset="0"/>
                <a:cs typeface="Times New Roman" panose="02020603050405020304" pitchFamily="18" charset="0"/>
              </a:rPr>
              <a:t>Key Skills</a:t>
            </a:r>
            <a:r>
              <a:rPr lang="en-GB">
                <a:solidFill>
                  <a:prstClr val="black"/>
                </a:solidFill>
                <a:latin typeface="Times New Roman" panose="02020603050405020304" pitchFamily="18" charset="0"/>
                <a:cs typeface="Times New Roman" panose="02020603050405020304" pitchFamily="18" charset="0"/>
              </a:rPr>
              <a:t> </a:t>
            </a:r>
            <a:r>
              <a:rPr lang="en-GB" u="sng">
                <a:solidFill>
                  <a:prstClr val="black"/>
                </a:solidFill>
                <a:latin typeface="Times New Roman" panose="02020603050405020304" pitchFamily="18" charset="0"/>
                <a:cs typeface="Times New Roman" panose="02020603050405020304" pitchFamily="18" charset="0"/>
              </a:rPr>
              <a:t>and dramatic Techniques</a:t>
            </a:r>
            <a:endParaRPr lang="en-GB">
              <a:solidFill>
                <a:prstClr val="black"/>
              </a:solidFill>
              <a:latin typeface="Times New Roman" panose="02020603050405020304" pitchFamily="18" charset="0"/>
              <a:cs typeface="Times New Roman" panose="02020603050405020304" pitchFamily="18" charset="0"/>
            </a:endParaRPr>
          </a:p>
          <a:p>
            <a:pPr marL="285750" lvl="0" indent="-285750">
              <a:buFont typeface="Arial" panose="020B0604020202020204" pitchFamily="34" charset="0"/>
              <a:buChar char="•"/>
            </a:pPr>
            <a:r>
              <a:rPr lang="en-GB" sz="14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Communication</a:t>
            </a:r>
            <a:endParaRPr lang="en-GB" sz="120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endParaRPr>
          </a:p>
          <a:p>
            <a:pPr marL="285750" lvl="0" indent="-285750">
              <a:buFont typeface="Arial" panose="020B0604020202020204" pitchFamily="34" charset="0"/>
              <a:buChar char="•"/>
            </a:pPr>
            <a:r>
              <a:rPr lang="en-GB" sz="14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Still Image</a:t>
            </a:r>
          </a:p>
          <a:p>
            <a:pPr marL="285750" lvl="0" indent="-285750">
              <a:buFont typeface="Arial" panose="020B0604020202020204" pitchFamily="34" charset="0"/>
              <a:buChar char="•"/>
            </a:pPr>
            <a:r>
              <a:rPr lang="en-GB" sz="14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Character</a:t>
            </a:r>
          </a:p>
          <a:p>
            <a:pPr marL="285750" lvl="0" indent="-285750">
              <a:buFont typeface="Arial" panose="020B0604020202020204" pitchFamily="34" charset="0"/>
              <a:buChar char="•"/>
            </a:pPr>
            <a:r>
              <a:rPr lang="en-GB" sz="14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Mime</a:t>
            </a:r>
          </a:p>
          <a:p>
            <a:pPr marL="285750" lvl="0" indent="-285750">
              <a:buFont typeface="Arial" panose="020B0604020202020204" pitchFamily="34" charset="0"/>
              <a:buChar char="•"/>
            </a:pPr>
            <a:r>
              <a:rPr lang="en-GB" sz="14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Drama</a:t>
            </a:r>
          </a:p>
          <a:p>
            <a:pPr marL="285750" lvl="0" indent="-285750">
              <a:buFont typeface="Arial" panose="020B0604020202020204" pitchFamily="34" charset="0"/>
              <a:buChar char="•"/>
            </a:pPr>
            <a:r>
              <a:rPr lang="en-GB" sz="14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Studio </a:t>
            </a:r>
          </a:p>
          <a:p>
            <a:pPr marL="285750" lvl="0" indent="-285750">
              <a:buFont typeface="Arial" panose="020B0604020202020204" pitchFamily="34" charset="0"/>
              <a:buChar char="•"/>
            </a:pPr>
            <a:r>
              <a:rPr lang="en-GB" sz="14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Focus</a:t>
            </a:r>
            <a:endParaRPr lang="en-GB" sz="120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9" name="Rectangle 8">
            <a:extLst>
              <a:ext uri="{FF2B5EF4-FFF2-40B4-BE49-F238E27FC236}">
                <a16:creationId xmlns:a16="http://schemas.microsoft.com/office/drawing/2014/main" id="{167AB8F5-1756-488D-885E-5B6E7A6BDBE5}"/>
              </a:ext>
            </a:extLst>
          </p:cNvPr>
          <p:cNvSpPr/>
          <p:nvPr/>
        </p:nvSpPr>
        <p:spPr>
          <a:xfrm>
            <a:off x="119269" y="4026522"/>
            <a:ext cx="7195213" cy="2154436"/>
          </a:xfrm>
          <a:prstGeom prst="rect">
            <a:avLst/>
          </a:prstGeom>
        </p:spPr>
        <p:txBody>
          <a:bodyPr wrap="square">
            <a:spAutoFit/>
          </a:bodyPr>
          <a:lstStyle/>
          <a:p>
            <a:pPr lvl="0" algn="just"/>
            <a:r>
              <a:rPr lang="en-GB" u="sng">
                <a:solidFill>
                  <a:prstClr val="black"/>
                </a:solidFill>
              </a:rPr>
              <a:t>Key Knowledge</a:t>
            </a:r>
            <a:r>
              <a:rPr lang="en-GB">
                <a:solidFill>
                  <a:prstClr val="black"/>
                </a:solidFill>
              </a:rPr>
              <a:t>:</a:t>
            </a:r>
          </a:p>
          <a:p>
            <a:pPr lvl="0" algn="just"/>
            <a:endParaRPr lang="en-GB">
              <a:solidFill>
                <a:prstClr val="black"/>
              </a:solidFill>
            </a:endParaRPr>
          </a:p>
          <a:p>
            <a:pPr lvl="0" algn="just"/>
            <a:r>
              <a:rPr lang="en-GB" sz="1600">
                <a:solidFill>
                  <a:prstClr val="black"/>
                </a:solidFill>
                <a:latin typeface="Times New Roman" panose="02020603050405020304" pitchFamily="18" charset="0"/>
                <a:cs typeface="Times New Roman" panose="02020603050405020304" pitchFamily="18" charset="0"/>
              </a:rPr>
              <a:t>Students will develop an understanding of the ‘Drama Studio Rules’ to enable a successful drama lessons. Then use one or two drama techniques with some success in a piece of theatre, respond to questions and feedback in class with basic descriptive responses and learn how to choose some appropriate movement and voice for a basic character. </a:t>
            </a:r>
          </a:p>
          <a:p>
            <a:pPr lvl="0" algn="just"/>
            <a:endParaRPr lang="en-GB"/>
          </a:p>
        </p:txBody>
      </p:sp>
      <p:pic>
        <p:nvPicPr>
          <p:cNvPr id="1026" name="Picture 2" descr="Image result for introduction to drama year 7">
            <a:extLst>
              <a:ext uri="{FF2B5EF4-FFF2-40B4-BE49-F238E27FC236}">
                <a16:creationId xmlns:a16="http://schemas.microsoft.com/office/drawing/2014/main" id="{B876246F-3B33-441A-9282-61A9D20CBA9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90627" y="4435112"/>
            <a:ext cx="2381250" cy="1857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324196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611" y="286603"/>
            <a:ext cx="4333103" cy="1450757"/>
          </a:xfrm>
        </p:spPr>
        <p:txBody>
          <a:bodyPr/>
          <a:lstStyle/>
          <a:p>
            <a:r>
              <a:rPr lang="en-GB" sz="2400" b="1"/>
              <a:t>The Big Idea: </a:t>
            </a:r>
            <a:br>
              <a:rPr lang="en-GB" sz="2400" b="1"/>
            </a:br>
            <a:r>
              <a:rPr lang="en-GB" sz="4000" b="1" u="sng"/>
              <a:t>CREATING A CHARACTER</a:t>
            </a:r>
          </a:p>
        </p:txBody>
      </p:sp>
      <p:sp>
        <p:nvSpPr>
          <p:cNvPr id="4" name="TextBox 3"/>
          <p:cNvSpPr txBox="1"/>
          <p:nvPr/>
        </p:nvSpPr>
        <p:spPr>
          <a:xfrm>
            <a:off x="263611" y="2611535"/>
            <a:ext cx="3991932" cy="2708434"/>
          </a:xfrm>
          <a:prstGeom prst="rect">
            <a:avLst/>
          </a:prstGeom>
          <a:solidFill>
            <a:schemeClr val="accent2">
              <a:lumMod val="20000"/>
              <a:lumOff val="80000"/>
            </a:schemeClr>
          </a:solidFill>
        </p:spPr>
        <p:txBody>
          <a:bodyPr wrap="square" rtlCol="0">
            <a:spAutoFit/>
          </a:bodyPr>
          <a:lstStyle/>
          <a:p>
            <a:r>
              <a:rPr lang="en-GB" u="sng"/>
              <a:t>Key Knowledge:</a:t>
            </a:r>
          </a:p>
          <a:p>
            <a:endParaRPr lang="en-GB" sz="1200"/>
          </a:p>
          <a:p>
            <a:pPr algn="just"/>
            <a:r>
              <a:rPr lang="en-GB" sz="1200"/>
              <a:t>Students will learn the conventions of Commedia Dell </a:t>
            </a:r>
            <a:r>
              <a:rPr lang="en-GB" sz="1200" err="1"/>
              <a:t>Arte</a:t>
            </a:r>
            <a:r>
              <a:rPr lang="en-GB" sz="1200"/>
              <a:t> and develop their characterisation by using their voice and physicality to play a range of contrasting characters.  An actor uses many different methods to get into role including method acting where they will fully immerse themselves into the role to enable them to really believe that they are the character. In year 7 students will explore the conventions of ‘Commedia Dell </a:t>
            </a:r>
            <a:r>
              <a:rPr lang="en-GB" sz="1200" err="1"/>
              <a:t>Arte</a:t>
            </a:r>
            <a:r>
              <a:rPr lang="en-GB" sz="1200"/>
              <a:t> ’ and apply them to improvised learning tasks and devised  pieces of theatre. </a:t>
            </a:r>
            <a:endParaRPr lang="en-GB" sz="1400"/>
          </a:p>
          <a:p>
            <a:endParaRPr lang="en-GB" sz="1400"/>
          </a:p>
          <a:p>
            <a:endParaRPr lang="en-GB"/>
          </a:p>
        </p:txBody>
      </p:sp>
      <p:sp>
        <p:nvSpPr>
          <p:cNvPr id="5" name="TextBox 4"/>
          <p:cNvSpPr txBox="1"/>
          <p:nvPr/>
        </p:nvSpPr>
        <p:spPr>
          <a:xfrm>
            <a:off x="4488037" y="1655170"/>
            <a:ext cx="3215928" cy="7663636"/>
          </a:xfrm>
          <a:prstGeom prst="rect">
            <a:avLst/>
          </a:prstGeom>
          <a:noFill/>
        </p:spPr>
        <p:txBody>
          <a:bodyPr wrap="square" rtlCol="0">
            <a:spAutoFit/>
          </a:bodyPr>
          <a:lstStyle/>
          <a:p>
            <a:r>
              <a:rPr lang="en-GB" u="sng"/>
              <a:t>Key Language:</a:t>
            </a:r>
          </a:p>
          <a:p>
            <a:endParaRPr lang="en-GB" sz="1400" u="sng">
              <a:latin typeface="Times New Roman" panose="02020603050405020304" pitchFamily="18" charset="0"/>
              <a:ea typeface="Times New Roman" panose="02020603050405020304" pitchFamily="18" charset="0"/>
            </a:endParaRPr>
          </a:p>
          <a:p>
            <a:r>
              <a:rPr lang="en-GB" sz="1400" b="1">
                <a:latin typeface="Times New Roman" panose="02020603050405020304" pitchFamily="18" charset="0"/>
                <a:ea typeface="Times New Roman" panose="02020603050405020304" pitchFamily="18" charset="0"/>
              </a:rPr>
              <a:t>Stock Character - </a:t>
            </a:r>
            <a:r>
              <a:rPr lang="en-GB" sz="1400">
                <a:latin typeface="Times New Roman" panose="02020603050405020304" pitchFamily="18" charset="0"/>
                <a:ea typeface="Times New Roman" panose="02020603050405020304" pitchFamily="18" charset="0"/>
              </a:rPr>
              <a:t>A stereotypical person whom audiences readily recognize from frequent appearances in a particular literary tradition. </a:t>
            </a:r>
          </a:p>
          <a:p>
            <a:r>
              <a:rPr lang="en-GB" sz="1400" b="1">
                <a:latin typeface="Times New Roman" panose="02020603050405020304" pitchFamily="18" charset="0"/>
                <a:ea typeface="Times New Roman" panose="02020603050405020304" pitchFamily="18" charset="0"/>
              </a:rPr>
              <a:t>Slapstick comedy </a:t>
            </a:r>
            <a:r>
              <a:rPr lang="en-GB" sz="1400">
                <a:latin typeface="Times New Roman" panose="02020603050405020304" pitchFamily="18" charset="0"/>
                <a:ea typeface="Times New Roman" panose="02020603050405020304" pitchFamily="18" charset="0"/>
              </a:rPr>
              <a:t>– A type of physical comedy characterized by broad humour.</a:t>
            </a:r>
          </a:p>
          <a:p>
            <a:r>
              <a:rPr lang="en-GB" sz="1400" b="1">
                <a:latin typeface="Times New Roman" panose="02020603050405020304" pitchFamily="18" charset="0"/>
                <a:ea typeface="Times New Roman" panose="02020603050405020304" pitchFamily="18" charset="0"/>
              </a:rPr>
              <a:t>Audience Participation-  </a:t>
            </a:r>
            <a:r>
              <a:rPr lang="en-GB" sz="1400">
                <a:latin typeface="Times New Roman" panose="02020603050405020304" pitchFamily="18" charset="0"/>
                <a:ea typeface="Times New Roman" panose="02020603050405020304" pitchFamily="18" charset="0"/>
              </a:rPr>
              <a:t>An active response by an audience to a live show or broadcast.</a:t>
            </a:r>
          </a:p>
          <a:p>
            <a:r>
              <a:rPr lang="en-GB" sz="1400" b="1">
                <a:solidFill>
                  <a:srgbClr val="000000"/>
                </a:solidFill>
                <a:latin typeface="Calibri" panose="020F0502020204030204" pitchFamily="34" charset="0"/>
                <a:ea typeface="Times New Roman" panose="02020603050405020304" pitchFamily="18" charset="0"/>
                <a:cs typeface="Times New Roman" panose="02020603050405020304" pitchFamily="18" charset="0"/>
              </a:rPr>
              <a:t>Hot seating:</a:t>
            </a:r>
            <a:r>
              <a:rPr lang="en-GB" sz="140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A technique used to find out more about a character</a:t>
            </a:r>
            <a:endParaRPr lang="en-GB" sz="1400">
              <a:latin typeface="Times New Roman" panose="02020603050405020304" pitchFamily="18" charset="0"/>
              <a:ea typeface="Times New Roman" panose="02020603050405020304" pitchFamily="18" charset="0"/>
            </a:endParaRPr>
          </a:p>
          <a:p>
            <a:pPr>
              <a:spcAft>
                <a:spcPts val="0"/>
              </a:spcAft>
            </a:pPr>
            <a:r>
              <a:rPr lang="en-GB" sz="1400" b="1">
                <a:solidFill>
                  <a:srgbClr val="000000"/>
                </a:solidFill>
                <a:latin typeface="Calibri" panose="020F0502020204030204" pitchFamily="34" charset="0"/>
                <a:ea typeface="Times New Roman" panose="02020603050405020304" pitchFamily="18" charset="0"/>
                <a:cs typeface="Times New Roman" panose="02020603050405020304" pitchFamily="18" charset="0"/>
              </a:rPr>
              <a:t>Sustain:</a:t>
            </a:r>
            <a:r>
              <a:rPr lang="en-GB" sz="140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The ability to stay in role for a period of time.</a:t>
            </a:r>
          </a:p>
          <a:p>
            <a:pPr>
              <a:spcAft>
                <a:spcPts val="0"/>
              </a:spcAft>
            </a:pPr>
            <a:r>
              <a:rPr lang="en-GB" sz="1400">
                <a:solidFill>
                  <a:srgbClr val="000000"/>
                </a:solidFill>
                <a:latin typeface="Calibri" panose="020F0502020204030204" pitchFamily="34" charset="0"/>
                <a:ea typeface="Times New Roman" panose="02020603050405020304" pitchFamily="18" charset="0"/>
                <a:cs typeface="Times New Roman" panose="02020603050405020304" pitchFamily="18" charset="0"/>
              </a:rPr>
              <a:t>Improvisation: To make up the action as it goes along.</a:t>
            </a:r>
          </a:p>
          <a:p>
            <a:pPr>
              <a:spcAft>
                <a:spcPts val="0"/>
              </a:spcAft>
            </a:pPr>
            <a:r>
              <a:rPr lang="en-GB" sz="1400" b="1">
                <a:solidFill>
                  <a:srgbClr val="000000"/>
                </a:solidFill>
                <a:latin typeface="Calibri" panose="020F0502020204030204" pitchFamily="34" charset="0"/>
                <a:ea typeface="Times New Roman" panose="02020603050405020304" pitchFamily="18" charset="0"/>
                <a:cs typeface="Times New Roman" panose="02020603050405020304" pitchFamily="18" charset="0"/>
              </a:rPr>
              <a:t>Characterisation</a:t>
            </a:r>
            <a:r>
              <a:rPr lang="en-GB" sz="140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What an actor does to get into role. </a:t>
            </a:r>
          </a:p>
          <a:p>
            <a:pPr>
              <a:spcAft>
                <a:spcPts val="0"/>
              </a:spcAft>
            </a:pPr>
            <a:r>
              <a:rPr lang="en-GB" sz="1400" b="1">
                <a:solidFill>
                  <a:srgbClr val="000000"/>
                </a:solidFill>
                <a:latin typeface="Calibri" panose="020F0502020204030204" pitchFamily="34" charset="0"/>
                <a:ea typeface="Times New Roman" panose="02020603050405020304" pitchFamily="18" charset="0"/>
                <a:cs typeface="Times New Roman" panose="02020603050405020304" pitchFamily="18" charset="0"/>
              </a:rPr>
              <a:t>Teacher in role </a:t>
            </a:r>
            <a:r>
              <a:rPr lang="en-GB" sz="140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when the teacher becomes a character to teach the lesson.</a:t>
            </a:r>
          </a:p>
          <a:p>
            <a:pPr>
              <a:spcAft>
                <a:spcPts val="0"/>
              </a:spcAft>
            </a:pPr>
            <a:endParaRPr lang="en-GB" sz="1400">
              <a:latin typeface="Times New Roman" panose="02020603050405020304" pitchFamily="18" charset="0"/>
              <a:ea typeface="Times New Roman" panose="02020603050405020304" pitchFamily="18" charset="0"/>
            </a:endParaRPr>
          </a:p>
          <a:p>
            <a:endParaRPr lang="en-GB"/>
          </a:p>
          <a:p>
            <a:endParaRPr lang="en-GB"/>
          </a:p>
          <a:p>
            <a:endParaRPr lang="en-GB"/>
          </a:p>
          <a:p>
            <a:endParaRPr lang="en-GB"/>
          </a:p>
          <a:p>
            <a:endParaRPr lang="en-GB"/>
          </a:p>
          <a:p>
            <a:endParaRPr lang="en-GB"/>
          </a:p>
          <a:p>
            <a:endParaRPr lang="en-GB"/>
          </a:p>
          <a:p>
            <a:endParaRPr lang="en-GB"/>
          </a:p>
          <a:p>
            <a:endParaRPr lang="en-GB"/>
          </a:p>
          <a:p>
            <a:endParaRPr lang="en-GB"/>
          </a:p>
        </p:txBody>
      </p:sp>
      <p:sp>
        <p:nvSpPr>
          <p:cNvPr id="6" name="TextBox 5"/>
          <p:cNvSpPr txBox="1"/>
          <p:nvPr/>
        </p:nvSpPr>
        <p:spPr>
          <a:xfrm>
            <a:off x="7936459" y="2003804"/>
            <a:ext cx="3215928" cy="5478423"/>
          </a:xfrm>
          <a:prstGeom prst="rect">
            <a:avLst/>
          </a:prstGeom>
          <a:noFill/>
        </p:spPr>
        <p:txBody>
          <a:bodyPr wrap="square" rtlCol="0">
            <a:spAutoFit/>
          </a:bodyPr>
          <a:lstStyle/>
          <a:p>
            <a:r>
              <a:rPr lang="en-GB" u="sng"/>
              <a:t>Key Skills and dramatic techniques</a:t>
            </a:r>
          </a:p>
          <a:p>
            <a:endParaRPr lang="en-GB" u="sng"/>
          </a:p>
          <a:p>
            <a:pPr marL="285750" indent="-285750">
              <a:spcAft>
                <a:spcPts val="0"/>
              </a:spcAft>
              <a:buFont typeface="Wingdings" panose="05000000000000000000" pitchFamily="2" charset="2"/>
              <a:buChar char="§"/>
            </a:pPr>
            <a:r>
              <a:rPr lang="en-GB" sz="1400">
                <a:solidFill>
                  <a:srgbClr val="000000"/>
                </a:solidFill>
                <a:latin typeface="Calibri" panose="020F0502020204030204" pitchFamily="34" charset="0"/>
                <a:ea typeface="Times New Roman" panose="02020603050405020304" pitchFamily="18" charset="0"/>
                <a:cs typeface="Times New Roman" panose="02020603050405020304" pitchFamily="18" charset="0"/>
              </a:rPr>
              <a:t>Still Image</a:t>
            </a:r>
          </a:p>
          <a:p>
            <a:pPr marL="285750" indent="-285750">
              <a:spcAft>
                <a:spcPts val="0"/>
              </a:spcAft>
              <a:buFont typeface="Wingdings" panose="05000000000000000000" pitchFamily="2" charset="2"/>
              <a:buChar char="§"/>
            </a:pPr>
            <a:r>
              <a:rPr lang="en-GB" sz="1400">
                <a:solidFill>
                  <a:srgbClr val="000000"/>
                </a:solidFill>
                <a:latin typeface="Calibri" panose="020F0502020204030204" pitchFamily="34" charset="0"/>
                <a:ea typeface="Times New Roman" panose="02020603050405020304" pitchFamily="18" charset="0"/>
                <a:cs typeface="Times New Roman" panose="02020603050405020304" pitchFamily="18" charset="0"/>
              </a:rPr>
              <a:t>Hot seating</a:t>
            </a:r>
          </a:p>
          <a:p>
            <a:pPr marL="285750" indent="-285750">
              <a:spcAft>
                <a:spcPts val="0"/>
              </a:spcAft>
              <a:buFont typeface="Wingdings" panose="05000000000000000000" pitchFamily="2" charset="2"/>
              <a:buChar char="§"/>
            </a:pPr>
            <a:r>
              <a:rPr lang="en-GB" sz="1400">
                <a:solidFill>
                  <a:srgbClr val="000000"/>
                </a:solidFill>
                <a:latin typeface="Calibri" panose="020F0502020204030204" pitchFamily="34" charset="0"/>
                <a:ea typeface="Times New Roman" panose="02020603050405020304" pitchFamily="18" charset="0"/>
                <a:cs typeface="Times New Roman" panose="02020603050405020304" pitchFamily="18" charset="0"/>
              </a:rPr>
              <a:t>Improvisation</a:t>
            </a:r>
            <a:endParaRPr lang="en-GB" sz="1200">
              <a:latin typeface="Times New Roman" panose="02020603050405020304" pitchFamily="18" charset="0"/>
              <a:ea typeface="Times New Roman" panose="02020603050405020304" pitchFamily="18" charset="0"/>
            </a:endParaRPr>
          </a:p>
          <a:p>
            <a:pPr marL="285750" indent="-285750">
              <a:spcAft>
                <a:spcPts val="0"/>
              </a:spcAft>
              <a:buFont typeface="Wingdings" panose="05000000000000000000" pitchFamily="2" charset="2"/>
              <a:buChar char="§"/>
            </a:pPr>
            <a:r>
              <a:rPr lang="en-GB" sz="1400">
                <a:solidFill>
                  <a:srgbClr val="000000"/>
                </a:solidFill>
                <a:latin typeface="Calibri" panose="020F0502020204030204" pitchFamily="34" charset="0"/>
                <a:ea typeface="Times New Roman" panose="02020603050405020304" pitchFamily="18" charset="0"/>
                <a:cs typeface="Times New Roman" panose="02020603050405020304" pitchFamily="18" charset="0"/>
              </a:rPr>
              <a:t>Mime</a:t>
            </a:r>
            <a:endParaRPr lang="en-GB" sz="1200">
              <a:latin typeface="Times New Roman" panose="02020603050405020304" pitchFamily="18" charset="0"/>
              <a:ea typeface="Times New Roman" panose="02020603050405020304" pitchFamily="18" charset="0"/>
            </a:endParaRPr>
          </a:p>
          <a:p>
            <a:pPr marL="285750" indent="-285750">
              <a:spcAft>
                <a:spcPts val="0"/>
              </a:spcAft>
              <a:buFont typeface="Wingdings" panose="05000000000000000000" pitchFamily="2" charset="2"/>
              <a:buChar char="§"/>
            </a:pPr>
            <a:r>
              <a:rPr lang="en-GB" sz="1400">
                <a:solidFill>
                  <a:srgbClr val="000000"/>
                </a:solidFill>
                <a:latin typeface="Calibri" panose="020F0502020204030204" pitchFamily="34" charset="0"/>
                <a:ea typeface="Times New Roman" panose="02020603050405020304" pitchFamily="18" charset="0"/>
                <a:cs typeface="Times New Roman" panose="02020603050405020304" pitchFamily="18" charset="0"/>
              </a:rPr>
              <a:t>Narration</a:t>
            </a:r>
            <a:endParaRPr lang="en-GB" sz="1200">
              <a:latin typeface="Times New Roman" panose="02020603050405020304" pitchFamily="18" charset="0"/>
              <a:ea typeface="Times New Roman" panose="02020603050405020304" pitchFamily="18" charset="0"/>
            </a:endParaRPr>
          </a:p>
          <a:p>
            <a:pPr marL="285750" indent="-285750">
              <a:spcAft>
                <a:spcPts val="0"/>
              </a:spcAft>
              <a:buFont typeface="Wingdings" panose="05000000000000000000" pitchFamily="2" charset="2"/>
              <a:buChar char="§"/>
            </a:pPr>
            <a:r>
              <a:rPr lang="en-GB" sz="1400">
                <a:solidFill>
                  <a:srgbClr val="000000"/>
                </a:solidFill>
                <a:latin typeface="Calibri" panose="020F0502020204030204" pitchFamily="34" charset="0"/>
                <a:ea typeface="Times New Roman" panose="02020603050405020304" pitchFamily="18" charset="0"/>
                <a:cs typeface="Times New Roman" panose="02020603050405020304" pitchFamily="18" charset="0"/>
              </a:rPr>
              <a:t>Role on the wall</a:t>
            </a:r>
            <a:endParaRPr lang="en-GB" sz="1200">
              <a:latin typeface="Times New Roman" panose="02020603050405020304" pitchFamily="18" charset="0"/>
              <a:ea typeface="Times New Roman" panose="02020603050405020304" pitchFamily="18" charset="0"/>
            </a:endParaRPr>
          </a:p>
          <a:p>
            <a:pPr marL="285750" indent="-285750">
              <a:spcAft>
                <a:spcPts val="0"/>
              </a:spcAft>
              <a:buFont typeface="Wingdings" panose="05000000000000000000" pitchFamily="2" charset="2"/>
              <a:buChar char="§"/>
            </a:pPr>
            <a:r>
              <a:rPr lang="en-GB" sz="1400">
                <a:solidFill>
                  <a:srgbClr val="000000"/>
                </a:solidFill>
                <a:latin typeface="Calibri" panose="020F0502020204030204" pitchFamily="34" charset="0"/>
                <a:ea typeface="Times New Roman" panose="02020603050405020304" pitchFamily="18" charset="0"/>
                <a:cs typeface="Times New Roman" panose="02020603050405020304" pitchFamily="18" charset="0"/>
              </a:rPr>
              <a:t>Whole group drama</a:t>
            </a:r>
          </a:p>
          <a:p>
            <a:pPr marL="285750" indent="-285750">
              <a:spcAft>
                <a:spcPts val="0"/>
              </a:spcAft>
              <a:buFont typeface="Wingdings" panose="05000000000000000000" pitchFamily="2" charset="2"/>
              <a:buChar char="§"/>
            </a:pPr>
            <a:r>
              <a:rPr lang="en-GB" sz="1400">
                <a:solidFill>
                  <a:srgbClr val="000000"/>
                </a:solidFill>
                <a:latin typeface="Calibri" panose="020F0502020204030204" pitchFamily="34" charset="0"/>
                <a:ea typeface="Times New Roman" panose="02020603050405020304" pitchFamily="18" charset="0"/>
                <a:cs typeface="Times New Roman" panose="02020603050405020304" pitchFamily="18" charset="0"/>
              </a:rPr>
              <a:t>Teacher in role</a:t>
            </a:r>
          </a:p>
          <a:p>
            <a:pPr marL="285750" indent="-285750">
              <a:spcAft>
                <a:spcPts val="0"/>
              </a:spcAft>
              <a:buFont typeface="Wingdings" panose="05000000000000000000" pitchFamily="2" charset="2"/>
              <a:buChar char="§"/>
            </a:pPr>
            <a:r>
              <a:rPr lang="en-GB" sz="1400">
                <a:solidFill>
                  <a:srgbClr val="000000"/>
                </a:solidFill>
                <a:latin typeface="Calibri" panose="020F0502020204030204" pitchFamily="34" charset="0"/>
                <a:ea typeface="Times New Roman" panose="02020603050405020304" pitchFamily="18" charset="0"/>
                <a:cs typeface="Times New Roman" panose="02020603050405020304" pitchFamily="18" charset="0"/>
              </a:rPr>
              <a:t>TV interview techniques</a:t>
            </a:r>
          </a:p>
          <a:p>
            <a:pPr marL="285750" indent="-285750">
              <a:spcAft>
                <a:spcPts val="0"/>
              </a:spcAft>
              <a:buFont typeface="Wingdings" panose="05000000000000000000" pitchFamily="2" charset="2"/>
              <a:buChar char="§"/>
            </a:pPr>
            <a:r>
              <a:rPr lang="en-GB" sz="1400">
                <a:solidFill>
                  <a:srgbClr val="000000"/>
                </a:solidFill>
                <a:latin typeface="Calibri" panose="020F0502020204030204" pitchFamily="34" charset="0"/>
                <a:ea typeface="Times New Roman" panose="02020603050405020304" pitchFamily="18" charset="0"/>
                <a:cs typeface="Times New Roman" panose="02020603050405020304" pitchFamily="18" charset="0"/>
              </a:rPr>
              <a:t>Staying in role</a:t>
            </a:r>
            <a:endParaRPr lang="en-GB" sz="1200">
              <a:latin typeface="Times New Roman" panose="02020603050405020304" pitchFamily="18" charset="0"/>
              <a:ea typeface="Times New Roman" panose="02020603050405020304" pitchFamily="18" charset="0"/>
            </a:endParaRPr>
          </a:p>
          <a:p>
            <a:endParaRPr lang="en-GB"/>
          </a:p>
          <a:p>
            <a:endParaRPr lang="en-GB"/>
          </a:p>
          <a:p>
            <a:endParaRPr lang="en-GB"/>
          </a:p>
          <a:p>
            <a:endParaRPr lang="en-GB"/>
          </a:p>
          <a:p>
            <a:endParaRPr lang="en-GB"/>
          </a:p>
          <a:p>
            <a:endParaRPr lang="en-GB"/>
          </a:p>
          <a:p>
            <a:endParaRPr lang="en-GB"/>
          </a:p>
          <a:p>
            <a:endParaRPr lang="en-GB"/>
          </a:p>
        </p:txBody>
      </p:sp>
      <p:sp>
        <p:nvSpPr>
          <p:cNvPr id="3" name="Footer Placeholder 2"/>
          <p:cNvSpPr>
            <a:spLocks noGrp="1"/>
          </p:cNvSpPr>
          <p:nvPr>
            <p:ph type="ftr" sz="quarter" idx="11"/>
          </p:nvPr>
        </p:nvSpPr>
        <p:spPr/>
        <p:txBody>
          <a:bodyPr/>
          <a:lstStyle/>
          <a:p>
            <a:r>
              <a:rPr lang="en-GB" sz="2000"/>
              <a:t>Y7 KNOWLEDGE ORGANISER – DRAMA </a:t>
            </a:r>
          </a:p>
        </p:txBody>
      </p:sp>
      <p:sp>
        <p:nvSpPr>
          <p:cNvPr id="11" name="TextBox 10"/>
          <p:cNvSpPr txBox="1"/>
          <p:nvPr/>
        </p:nvSpPr>
        <p:spPr>
          <a:xfrm>
            <a:off x="4255543" y="251644"/>
            <a:ext cx="7891849" cy="1323439"/>
          </a:xfrm>
          <a:prstGeom prst="rect">
            <a:avLst/>
          </a:prstGeom>
          <a:solidFill>
            <a:schemeClr val="accent2">
              <a:lumMod val="20000"/>
              <a:lumOff val="80000"/>
            </a:schemeClr>
          </a:solidFill>
        </p:spPr>
        <p:txBody>
          <a:bodyPr wrap="square" rtlCol="0">
            <a:spAutoFit/>
          </a:bodyPr>
          <a:lstStyle/>
          <a:p>
            <a:pPr algn="just"/>
            <a:r>
              <a:rPr lang="en-GB" sz="1600"/>
              <a:t>Being able to create and play someone other than yourself is what acting is all about. Being able to change your voice and physicality to suit the role will enable you to play many different people. In year 7 you will get to experiment with your voice and movement to create different people in lots of different situations. Being able to ‘put yourself in someone else shoes’ will also help to develop empathy and consideration for others. </a:t>
            </a:r>
          </a:p>
        </p:txBody>
      </p:sp>
      <p:sp>
        <p:nvSpPr>
          <p:cNvPr id="12" name="TextBox 11"/>
          <p:cNvSpPr txBox="1"/>
          <p:nvPr/>
        </p:nvSpPr>
        <p:spPr>
          <a:xfrm>
            <a:off x="260951" y="1655170"/>
            <a:ext cx="4227086" cy="646331"/>
          </a:xfrm>
          <a:prstGeom prst="rect">
            <a:avLst/>
          </a:prstGeom>
          <a:solidFill>
            <a:schemeClr val="accent1">
              <a:lumMod val="20000"/>
              <a:lumOff val="80000"/>
            </a:schemeClr>
          </a:solidFill>
        </p:spPr>
        <p:txBody>
          <a:bodyPr wrap="square" rtlCol="0" anchor="t">
            <a:spAutoFit/>
          </a:bodyPr>
          <a:lstStyle/>
          <a:p>
            <a:r>
              <a:rPr lang="en-GB" sz="3600">
                <a:cs typeface="Calibri"/>
              </a:rPr>
              <a:t>Commedia Dell </a:t>
            </a:r>
            <a:r>
              <a:rPr lang="en-GB" sz="3600" err="1">
                <a:cs typeface="Calibri"/>
              </a:rPr>
              <a:t>Arte</a:t>
            </a:r>
          </a:p>
        </p:txBody>
      </p:sp>
      <p:pic>
        <p:nvPicPr>
          <p:cNvPr id="10" name="Picture 4" descr="Image result for the villian cartoon">
            <a:extLst>
              <a:ext uri="{FF2B5EF4-FFF2-40B4-BE49-F238E27FC236}">
                <a16:creationId xmlns:a16="http://schemas.microsoft.com/office/drawing/2014/main" id="{61F75604-FB3E-4A90-8D5F-5286E1C070F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887922" y="2136990"/>
            <a:ext cx="2040467" cy="1752601"/>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Image result for slapstick comedy definition">
            <a:extLst>
              <a:ext uri="{FF2B5EF4-FFF2-40B4-BE49-F238E27FC236}">
                <a16:creationId xmlns:a16="http://schemas.microsoft.com/office/drawing/2014/main" id="{CAD9F3AE-77BA-48EF-BF59-A75432FA388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78170" y="4854196"/>
            <a:ext cx="2259970" cy="12655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4978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B4E235-0510-401F-9D13-8D906ADAAFC7}"/>
              </a:ext>
            </a:extLst>
          </p:cNvPr>
          <p:cNvSpPr>
            <a:spLocks noGrp="1"/>
          </p:cNvSpPr>
          <p:nvPr>
            <p:ph type="title"/>
          </p:nvPr>
        </p:nvSpPr>
        <p:spPr/>
        <p:txBody>
          <a:bodyPr/>
          <a:lstStyle/>
          <a:p>
            <a:endParaRPr lang="en-US"/>
          </a:p>
        </p:txBody>
      </p:sp>
      <p:pic>
        <p:nvPicPr>
          <p:cNvPr id="5" name="Picture 5" descr="A screenshot of a cell phone&#10;&#10;Description generated with very high confidence">
            <a:extLst>
              <a:ext uri="{FF2B5EF4-FFF2-40B4-BE49-F238E27FC236}">
                <a16:creationId xmlns:a16="http://schemas.microsoft.com/office/drawing/2014/main" id="{C4B46FD4-1556-475C-9EB1-3D732ADE5759}"/>
              </a:ext>
            </a:extLst>
          </p:cNvPr>
          <p:cNvPicPr>
            <a:picLocks noGrp="1" noChangeAspect="1"/>
          </p:cNvPicPr>
          <p:nvPr>
            <p:ph idx="1"/>
          </p:nvPr>
        </p:nvPicPr>
        <p:blipFill>
          <a:blip r:embed="rId2"/>
          <a:stretch>
            <a:fillRect/>
          </a:stretch>
        </p:blipFill>
        <p:spPr>
          <a:xfrm>
            <a:off x="-80895" y="5433"/>
            <a:ext cx="12515393" cy="6855699"/>
          </a:xfrm>
        </p:spPr>
      </p:pic>
      <p:sp>
        <p:nvSpPr>
          <p:cNvPr id="4" name="Footer Placeholder 3">
            <a:extLst>
              <a:ext uri="{FF2B5EF4-FFF2-40B4-BE49-F238E27FC236}">
                <a16:creationId xmlns:a16="http://schemas.microsoft.com/office/drawing/2014/main" id="{5F32838C-2B2E-4CD0-BF96-74B3AC536EA1}"/>
              </a:ext>
            </a:extLst>
          </p:cNvPr>
          <p:cNvSpPr>
            <a:spLocks noGrp="1"/>
          </p:cNvSpPr>
          <p:nvPr>
            <p:ph type="ftr" sz="quarter" idx="11"/>
          </p:nvPr>
        </p:nvSpPr>
        <p:spPr/>
        <p:txBody>
          <a:bodyPr/>
          <a:lstStyle/>
          <a:p>
            <a:r>
              <a:rPr lang="en-GB"/>
              <a:t>Y7 KNOWLEDGE ORGANISER - DRAMA</a:t>
            </a:r>
          </a:p>
        </p:txBody>
      </p:sp>
    </p:spTree>
    <p:extLst>
      <p:ext uri="{BB962C8B-B14F-4D97-AF65-F5344CB8AC3E}">
        <p14:creationId xmlns:p14="http://schemas.microsoft.com/office/powerpoint/2010/main" val="1870868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086" y="286603"/>
            <a:ext cx="10875594" cy="1014975"/>
          </a:xfrm>
        </p:spPr>
        <p:txBody>
          <a:bodyPr>
            <a:normAutofit fontScale="90000"/>
          </a:bodyPr>
          <a:lstStyle/>
          <a:p>
            <a:r>
              <a:rPr lang="en-GB" sz="2400">
                <a:latin typeface="+mn-lt"/>
              </a:rPr>
              <a:t>Big Idea:</a:t>
            </a:r>
            <a:br>
              <a:rPr lang="en-GB" sz="2400">
                <a:latin typeface="+mn-lt"/>
              </a:rPr>
            </a:br>
            <a:r>
              <a:rPr lang="en-GB" u="sng">
                <a:latin typeface="+mn-lt"/>
              </a:rPr>
              <a:t>STORYTELLING</a:t>
            </a:r>
          </a:p>
        </p:txBody>
      </p:sp>
      <p:sp>
        <p:nvSpPr>
          <p:cNvPr id="6" name="TextBox 5"/>
          <p:cNvSpPr txBox="1"/>
          <p:nvPr/>
        </p:nvSpPr>
        <p:spPr>
          <a:xfrm>
            <a:off x="280086" y="1827394"/>
            <a:ext cx="3215928" cy="4724370"/>
          </a:xfrm>
          <a:prstGeom prst="rect">
            <a:avLst/>
          </a:prstGeom>
          <a:noFill/>
        </p:spPr>
        <p:txBody>
          <a:bodyPr wrap="square" rtlCol="0">
            <a:spAutoFit/>
          </a:bodyPr>
          <a:lstStyle/>
          <a:p>
            <a:pPr algn="just"/>
            <a:r>
              <a:rPr lang="en-GB" u="sng"/>
              <a:t>Key Knowledge</a:t>
            </a:r>
            <a:r>
              <a:rPr lang="en-GB"/>
              <a:t>:</a:t>
            </a:r>
          </a:p>
          <a:p>
            <a:pPr algn="just"/>
            <a:endParaRPr lang="en-GB" sz="1200">
              <a:latin typeface="Times New Roman" panose="02020603050405020304" pitchFamily="18" charset="0"/>
              <a:cs typeface="Times New Roman" panose="02020603050405020304" pitchFamily="18" charset="0"/>
            </a:endParaRPr>
          </a:p>
          <a:p>
            <a:pPr algn="just"/>
            <a:r>
              <a:rPr lang="en-GB" sz="1100">
                <a:latin typeface="Times New Roman" panose="02020603050405020304" pitchFamily="18" charset="0"/>
                <a:cs typeface="Times New Roman" panose="02020603050405020304" pitchFamily="18" charset="0"/>
              </a:rPr>
              <a:t>Romeo and Juliet is the tragic story of two young people who come from two different households, who fall in love. Despite the fighting between their families the two central characters do everything they can to remain together. </a:t>
            </a:r>
          </a:p>
          <a:p>
            <a:pPr algn="just"/>
            <a:endParaRPr lang="en-GB" sz="1100">
              <a:latin typeface="Times New Roman" panose="02020603050405020304" pitchFamily="18" charset="0"/>
              <a:cs typeface="Times New Roman" panose="02020603050405020304" pitchFamily="18" charset="0"/>
            </a:endParaRPr>
          </a:p>
          <a:p>
            <a:pPr algn="just"/>
            <a:r>
              <a:rPr lang="en-GB" sz="1100">
                <a:latin typeface="Times New Roman" panose="02020603050405020304" pitchFamily="18" charset="0"/>
                <a:cs typeface="Times New Roman" panose="02020603050405020304" pitchFamily="18" charset="0"/>
              </a:rPr>
              <a:t>For young people of all ages, this play is a fantastic way to explore the concepts of family and loyalty as well as looking at a range of themes &amp; styles including:</a:t>
            </a:r>
          </a:p>
          <a:p>
            <a:pPr algn="just"/>
            <a:endParaRPr lang="en-GB" sz="1100">
              <a:latin typeface="Times New Roman" panose="02020603050405020304" pitchFamily="18" charset="0"/>
              <a:cs typeface="Times New Roman" panose="02020603050405020304" pitchFamily="18" charset="0"/>
            </a:endParaRPr>
          </a:p>
          <a:p>
            <a:pPr marL="171450" indent="-171450" algn="just">
              <a:buFont typeface="Wingdings" panose="05000000000000000000" pitchFamily="2" charset="2"/>
              <a:buChar char="§"/>
            </a:pPr>
            <a:r>
              <a:rPr lang="en-GB" sz="1100">
                <a:latin typeface="Times New Roman" panose="02020603050405020304" pitchFamily="18" charset="0"/>
                <a:cs typeface="Times New Roman" panose="02020603050405020304" pitchFamily="18" charset="0"/>
              </a:rPr>
              <a:t>Family Relationships</a:t>
            </a:r>
          </a:p>
          <a:p>
            <a:pPr marL="171450" indent="-171450" algn="just">
              <a:buFont typeface="Wingdings" panose="05000000000000000000" pitchFamily="2" charset="2"/>
              <a:buChar char="§"/>
            </a:pPr>
            <a:r>
              <a:rPr lang="en-GB" sz="1100">
                <a:latin typeface="Times New Roman" panose="02020603050405020304" pitchFamily="18" charset="0"/>
                <a:cs typeface="Times New Roman" panose="02020603050405020304" pitchFamily="18" charset="0"/>
              </a:rPr>
              <a:t>Fate and Destiny</a:t>
            </a:r>
          </a:p>
          <a:p>
            <a:pPr marL="171450" indent="-171450" algn="just">
              <a:buFont typeface="Wingdings" panose="05000000000000000000" pitchFamily="2" charset="2"/>
              <a:buChar char="§"/>
            </a:pPr>
            <a:r>
              <a:rPr lang="en-GB" sz="1100">
                <a:latin typeface="Times New Roman" panose="02020603050405020304" pitchFamily="18" charset="0"/>
                <a:cs typeface="Times New Roman" panose="02020603050405020304" pitchFamily="18" charset="0"/>
              </a:rPr>
              <a:t>Love</a:t>
            </a:r>
          </a:p>
          <a:p>
            <a:pPr marL="171450" indent="-171450" algn="just">
              <a:buFont typeface="Wingdings" panose="05000000000000000000" pitchFamily="2" charset="2"/>
              <a:buChar char="§"/>
            </a:pPr>
            <a:r>
              <a:rPr lang="en-GB" sz="1100">
                <a:latin typeface="Times New Roman" panose="02020603050405020304" pitchFamily="18" charset="0"/>
                <a:cs typeface="Times New Roman" panose="02020603050405020304" pitchFamily="18" charset="0"/>
              </a:rPr>
              <a:t>Character and motivation</a:t>
            </a:r>
          </a:p>
          <a:p>
            <a:pPr marL="171450" indent="-171450" algn="just">
              <a:buFont typeface="Wingdings" panose="05000000000000000000" pitchFamily="2" charset="2"/>
              <a:buChar char="§"/>
            </a:pPr>
            <a:r>
              <a:rPr lang="en-GB" sz="1100">
                <a:latin typeface="Times New Roman" panose="02020603050405020304" pitchFamily="18" charset="0"/>
                <a:cs typeface="Times New Roman" panose="02020603050405020304" pitchFamily="18" charset="0"/>
              </a:rPr>
              <a:t>Themes and ideas</a:t>
            </a:r>
          </a:p>
          <a:p>
            <a:pPr marL="171450" indent="-171450" algn="just">
              <a:buFont typeface="Wingdings" panose="05000000000000000000" pitchFamily="2" charset="2"/>
              <a:buChar char="§"/>
            </a:pPr>
            <a:r>
              <a:rPr lang="en-GB" sz="1100">
                <a:latin typeface="Times New Roman" panose="02020603050405020304" pitchFamily="18" charset="0"/>
                <a:cs typeface="Times New Roman" panose="02020603050405020304" pitchFamily="18" charset="0"/>
              </a:rPr>
              <a:t>The author’s craft</a:t>
            </a:r>
          </a:p>
          <a:p>
            <a:pPr marL="171450" indent="-171450" algn="just">
              <a:buFont typeface="Wingdings" panose="05000000000000000000" pitchFamily="2" charset="2"/>
              <a:buChar char="§"/>
            </a:pPr>
            <a:r>
              <a:rPr lang="en-GB" sz="1100">
                <a:latin typeface="Times New Roman" panose="02020603050405020304" pitchFamily="18" charset="0"/>
                <a:cs typeface="Times New Roman" panose="02020603050405020304" pitchFamily="18" charset="0"/>
              </a:rPr>
              <a:t>Plays in performance</a:t>
            </a:r>
          </a:p>
          <a:p>
            <a:pPr marL="171450" indent="-171450" algn="just">
              <a:buFont typeface="Wingdings" panose="05000000000000000000" pitchFamily="2" charset="2"/>
              <a:buChar char="§"/>
            </a:pPr>
            <a:r>
              <a:rPr lang="en-GB" sz="1100">
                <a:latin typeface="Times New Roman" panose="02020603050405020304" pitchFamily="18" charset="0"/>
                <a:cs typeface="Times New Roman" panose="02020603050405020304" pitchFamily="18" charset="0"/>
              </a:rPr>
              <a:t>Speaking and listening</a:t>
            </a:r>
          </a:p>
          <a:p>
            <a:endParaRPr lang="en-GB">
              <a:latin typeface="Times New Roman" panose="02020603050405020304" pitchFamily="18" charset="0"/>
              <a:cs typeface="Times New Roman" panose="02020603050405020304" pitchFamily="18" charset="0"/>
            </a:endParaRPr>
          </a:p>
          <a:p>
            <a:r>
              <a:rPr lang="en-GB" sz="1100">
                <a:latin typeface="Times New Roman" panose="02020603050405020304" pitchFamily="18" charset="0"/>
                <a:cs typeface="Times New Roman" panose="02020603050405020304" pitchFamily="18" charset="0"/>
              </a:rPr>
              <a:t>Tragic love is shown through the play of Romeo and Juliet a lot and is probably one of the biggest themes the whole way through.</a:t>
            </a:r>
          </a:p>
          <a:p>
            <a:endParaRPr lang="en-GB" sz="1100"/>
          </a:p>
        </p:txBody>
      </p:sp>
      <p:sp>
        <p:nvSpPr>
          <p:cNvPr id="7" name="TextBox 6"/>
          <p:cNvSpPr txBox="1"/>
          <p:nvPr/>
        </p:nvSpPr>
        <p:spPr>
          <a:xfrm>
            <a:off x="4518516" y="2519457"/>
            <a:ext cx="3215928" cy="3508653"/>
          </a:xfrm>
          <a:prstGeom prst="rect">
            <a:avLst/>
          </a:prstGeom>
          <a:noFill/>
        </p:spPr>
        <p:txBody>
          <a:bodyPr wrap="square" rtlCol="0">
            <a:spAutoFit/>
          </a:bodyPr>
          <a:lstStyle/>
          <a:p>
            <a:r>
              <a:rPr lang="en-GB" u="sng"/>
              <a:t>Key Language</a:t>
            </a:r>
            <a:r>
              <a:rPr lang="en-GB"/>
              <a:t>:</a:t>
            </a:r>
          </a:p>
          <a:p>
            <a:pPr>
              <a:spcAft>
                <a:spcPts val="0"/>
              </a:spcAft>
            </a:pPr>
            <a:r>
              <a:rPr lang="en-GB" sz="12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Narrator</a:t>
            </a:r>
            <a:r>
              <a:rPr lang="en-GB" sz="12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An actor who delivers a commentary accompanying a play, film, broadcast, piece of music. The storyteller.</a:t>
            </a:r>
            <a:endParaRPr lang="en-GB" sz="1200">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en-GB" sz="12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Actor: </a:t>
            </a:r>
            <a:r>
              <a:rPr lang="en-GB" sz="12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 person whose profession is acting on the stage, in films, or on television</a:t>
            </a:r>
            <a:endParaRPr lang="en-GB" sz="1200">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en-GB" sz="12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Choral Speaking</a:t>
            </a:r>
            <a:r>
              <a:rPr lang="en-GB" sz="12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The recitation of poetry or prose by a chorus or ensemble.</a:t>
            </a:r>
            <a:endParaRPr lang="en-GB" sz="1200">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en-GB" sz="12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Culture: </a:t>
            </a:r>
            <a:r>
              <a:rPr lang="en-GB" sz="12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The ideas, customs, and social behaviour of a particular people or society</a:t>
            </a:r>
            <a:endParaRPr lang="en-GB" sz="1200">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en-GB" sz="12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Tragic romances  : </a:t>
            </a:r>
            <a:r>
              <a:rPr lang="en-GB" sz="12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Means a love that does not go smoothly or may end bad. </a:t>
            </a:r>
            <a:endParaRPr lang="en-GB" sz="1200">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en-GB" sz="12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Still Image: </a:t>
            </a:r>
            <a:r>
              <a:rPr lang="en-GB" sz="12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 single frame forming a motionless image</a:t>
            </a:r>
            <a:endParaRPr lang="en-GB" sz="1200">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en-GB" sz="12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Physical Theatre</a:t>
            </a:r>
            <a:r>
              <a:rPr lang="en-GB" sz="12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 form of theatre which emphasizes the use of physical movement, as in dance and mime, for expression</a:t>
            </a:r>
            <a:endParaRPr lang="en-GB" sz="1200">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en-GB" sz="12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Stagecraft: </a:t>
            </a:r>
            <a:r>
              <a:rPr lang="en-GB" sz="12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Skill or experience in acting in plays</a:t>
            </a:r>
            <a:endParaRPr lang="en-GB" sz="120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8" name="TextBox 7"/>
          <p:cNvSpPr txBox="1"/>
          <p:nvPr/>
        </p:nvSpPr>
        <p:spPr>
          <a:xfrm>
            <a:off x="7833735" y="2720344"/>
            <a:ext cx="3215928" cy="4339650"/>
          </a:xfrm>
          <a:prstGeom prst="rect">
            <a:avLst/>
          </a:prstGeom>
          <a:noFill/>
        </p:spPr>
        <p:txBody>
          <a:bodyPr wrap="square" rtlCol="0">
            <a:spAutoFit/>
          </a:bodyPr>
          <a:lstStyle/>
          <a:p>
            <a:r>
              <a:rPr lang="en-GB" u="sng"/>
              <a:t>Key Skills</a:t>
            </a:r>
            <a:r>
              <a:rPr lang="en-GB"/>
              <a:t> </a:t>
            </a:r>
            <a:r>
              <a:rPr lang="en-GB" u="sng"/>
              <a:t>and dramatic Techniques</a:t>
            </a:r>
            <a:endParaRPr lang="en-GB"/>
          </a:p>
          <a:p>
            <a:endParaRPr lang="en-GB"/>
          </a:p>
          <a:p>
            <a:pPr marL="171450" indent="-171450">
              <a:buFont typeface="Wingdings" panose="05000000000000000000" pitchFamily="2" charset="2"/>
              <a:buChar char="§"/>
            </a:pPr>
            <a:r>
              <a:rPr lang="en-GB" sz="1200">
                <a:latin typeface="Times New Roman" panose="02020603050405020304" pitchFamily="18" charset="0"/>
                <a:cs typeface="Times New Roman" panose="02020603050405020304" pitchFamily="18" charset="0"/>
              </a:rPr>
              <a:t>Communication</a:t>
            </a:r>
          </a:p>
          <a:p>
            <a:pPr marL="171450" indent="-171450">
              <a:buFont typeface="Wingdings" panose="05000000000000000000" pitchFamily="2" charset="2"/>
              <a:buChar char="§"/>
            </a:pPr>
            <a:r>
              <a:rPr lang="en-GB" sz="1200">
                <a:latin typeface="Times New Roman" panose="02020603050405020304" pitchFamily="18" charset="0"/>
                <a:cs typeface="Times New Roman" panose="02020603050405020304" pitchFamily="18" charset="0"/>
              </a:rPr>
              <a:t>Still Image</a:t>
            </a:r>
          </a:p>
          <a:p>
            <a:pPr marL="171450" indent="-171450">
              <a:buFont typeface="Wingdings" panose="05000000000000000000" pitchFamily="2" charset="2"/>
              <a:buChar char="§"/>
            </a:pPr>
            <a:r>
              <a:rPr lang="en-GB" sz="1200">
                <a:latin typeface="Times New Roman" panose="02020603050405020304" pitchFamily="18" charset="0"/>
                <a:cs typeface="Times New Roman" panose="02020603050405020304" pitchFamily="18" charset="0"/>
              </a:rPr>
              <a:t>Narration/ Narrator</a:t>
            </a:r>
          </a:p>
          <a:p>
            <a:pPr marL="171450" indent="-171450">
              <a:buFont typeface="Wingdings" panose="05000000000000000000" pitchFamily="2" charset="2"/>
              <a:buChar char="§"/>
            </a:pPr>
            <a:r>
              <a:rPr lang="en-GB" sz="1200">
                <a:latin typeface="Times New Roman" panose="02020603050405020304" pitchFamily="18" charset="0"/>
                <a:cs typeface="Times New Roman" panose="02020603050405020304" pitchFamily="18" charset="0"/>
              </a:rPr>
              <a:t>Character</a:t>
            </a:r>
          </a:p>
          <a:p>
            <a:pPr marL="171450" indent="-171450">
              <a:buFont typeface="Wingdings" panose="05000000000000000000" pitchFamily="2" charset="2"/>
              <a:buChar char="§"/>
            </a:pPr>
            <a:r>
              <a:rPr lang="en-GB" sz="1200">
                <a:latin typeface="Times New Roman" panose="02020603050405020304" pitchFamily="18" charset="0"/>
                <a:cs typeface="Times New Roman" panose="02020603050405020304" pitchFamily="18" charset="0"/>
              </a:rPr>
              <a:t>Physical Theatre</a:t>
            </a:r>
          </a:p>
          <a:p>
            <a:pPr marL="171450" indent="-171450">
              <a:buFont typeface="Wingdings" panose="05000000000000000000" pitchFamily="2" charset="2"/>
              <a:buChar char="§"/>
            </a:pPr>
            <a:r>
              <a:rPr lang="en-GB" sz="1200">
                <a:latin typeface="Times New Roman" panose="02020603050405020304" pitchFamily="18" charset="0"/>
                <a:cs typeface="Times New Roman" panose="02020603050405020304" pitchFamily="18" charset="0"/>
              </a:rPr>
              <a:t>Stagecraft</a:t>
            </a:r>
          </a:p>
          <a:p>
            <a:pPr marL="171450" indent="-171450">
              <a:buFont typeface="Wingdings" panose="05000000000000000000" pitchFamily="2" charset="2"/>
              <a:buChar char="§"/>
            </a:pPr>
            <a:r>
              <a:rPr lang="en-GB" sz="1200">
                <a:latin typeface="Times New Roman" panose="02020603050405020304" pitchFamily="18" charset="0"/>
                <a:cs typeface="Times New Roman" panose="02020603050405020304" pitchFamily="18" charset="0"/>
              </a:rPr>
              <a:t>Use of Voice/vocal skills</a:t>
            </a:r>
          </a:p>
          <a:p>
            <a:pPr marL="171450" indent="-171450">
              <a:buFont typeface="Wingdings" panose="05000000000000000000" pitchFamily="2" charset="2"/>
              <a:buChar char="§"/>
            </a:pPr>
            <a:r>
              <a:rPr lang="en-GB" sz="1200">
                <a:latin typeface="Times New Roman" panose="02020603050405020304" pitchFamily="18" charset="0"/>
                <a:cs typeface="Times New Roman" panose="02020603050405020304" pitchFamily="18" charset="0"/>
              </a:rPr>
              <a:t>Chorus</a:t>
            </a:r>
          </a:p>
          <a:p>
            <a:pPr marL="171450" indent="-171450">
              <a:buFont typeface="Wingdings" panose="05000000000000000000" pitchFamily="2" charset="2"/>
              <a:buChar char="§"/>
            </a:pPr>
            <a:r>
              <a:rPr lang="en-GB" sz="1200">
                <a:latin typeface="Times New Roman" panose="02020603050405020304" pitchFamily="18" charset="0"/>
                <a:cs typeface="Times New Roman" panose="02020603050405020304" pitchFamily="18" charset="0"/>
              </a:rPr>
              <a:t>Building Tension</a:t>
            </a:r>
          </a:p>
          <a:p>
            <a:pPr marL="171450" indent="-171450">
              <a:buFont typeface="Wingdings" panose="05000000000000000000" pitchFamily="2" charset="2"/>
              <a:buChar char="§"/>
            </a:pPr>
            <a:r>
              <a:rPr lang="en-GB" sz="1200">
                <a:latin typeface="Times New Roman" panose="02020603050405020304" pitchFamily="18" charset="0"/>
                <a:cs typeface="Times New Roman" panose="02020603050405020304" pitchFamily="18" charset="0"/>
              </a:rPr>
              <a:t>Dramatic climax</a:t>
            </a:r>
          </a:p>
          <a:p>
            <a:pPr marL="171450" indent="-171450">
              <a:buFont typeface="Wingdings" panose="05000000000000000000" pitchFamily="2" charset="2"/>
              <a:buChar char="§"/>
            </a:pPr>
            <a:r>
              <a:rPr lang="en-GB" sz="1200">
                <a:latin typeface="Times New Roman" panose="02020603050405020304" pitchFamily="18" charset="0"/>
                <a:cs typeface="Times New Roman" panose="02020603050405020304" pitchFamily="18" charset="0"/>
              </a:rPr>
              <a:t>Trust</a:t>
            </a:r>
          </a:p>
          <a:p>
            <a:pPr marL="171450" indent="-171450">
              <a:buFont typeface="Wingdings" panose="05000000000000000000" pitchFamily="2" charset="2"/>
              <a:buChar char="§"/>
            </a:pPr>
            <a:r>
              <a:rPr lang="en-GB" sz="1200">
                <a:latin typeface="Times New Roman" panose="02020603050405020304" pitchFamily="18" charset="0"/>
                <a:cs typeface="Times New Roman" panose="02020603050405020304" pitchFamily="18" charset="0"/>
              </a:rPr>
              <a:t>Focus</a:t>
            </a:r>
          </a:p>
          <a:p>
            <a:pPr marL="171450" indent="-171450">
              <a:buFont typeface="Wingdings" panose="05000000000000000000" pitchFamily="2" charset="2"/>
              <a:buChar char="§"/>
            </a:pPr>
            <a:r>
              <a:rPr lang="en-GB" sz="1200">
                <a:latin typeface="Times New Roman" panose="02020603050405020304" pitchFamily="18" charset="0"/>
                <a:cs typeface="Times New Roman" panose="02020603050405020304" pitchFamily="18" charset="0"/>
              </a:rPr>
              <a:t>control</a:t>
            </a:r>
          </a:p>
          <a:p>
            <a:pPr marL="171450" indent="-171450">
              <a:buFont typeface="Wingdings" panose="05000000000000000000" pitchFamily="2" charset="2"/>
              <a:buChar char="§"/>
            </a:pPr>
            <a:endParaRPr lang="en-GB" sz="1200"/>
          </a:p>
          <a:p>
            <a:endParaRPr lang="en-GB"/>
          </a:p>
          <a:p>
            <a:endParaRPr lang="en-GB"/>
          </a:p>
          <a:p>
            <a:endParaRPr lang="en-GB"/>
          </a:p>
        </p:txBody>
      </p:sp>
      <p:sp>
        <p:nvSpPr>
          <p:cNvPr id="10" name="Footer Placeholder 9"/>
          <p:cNvSpPr>
            <a:spLocks noGrp="1"/>
          </p:cNvSpPr>
          <p:nvPr>
            <p:ph type="ftr" sz="quarter" idx="11"/>
          </p:nvPr>
        </p:nvSpPr>
        <p:spPr/>
        <p:txBody>
          <a:bodyPr/>
          <a:lstStyle/>
          <a:p>
            <a:r>
              <a:rPr lang="en-GB" sz="2000"/>
              <a:t>Y7 KNOWLEDGE ORGANISER – DRAMA </a:t>
            </a:r>
          </a:p>
        </p:txBody>
      </p:sp>
      <p:sp>
        <p:nvSpPr>
          <p:cNvPr id="4" name="TextBox 3"/>
          <p:cNvSpPr txBox="1"/>
          <p:nvPr/>
        </p:nvSpPr>
        <p:spPr>
          <a:xfrm>
            <a:off x="4440196" y="181232"/>
            <a:ext cx="7554096" cy="2031325"/>
          </a:xfrm>
          <a:prstGeom prst="rect">
            <a:avLst/>
          </a:prstGeom>
          <a:solidFill>
            <a:schemeClr val="accent2">
              <a:lumMod val="20000"/>
              <a:lumOff val="80000"/>
            </a:schemeClr>
          </a:solidFill>
        </p:spPr>
        <p:txBody>
          <a:bodyPr wrap="square" rtlCol="0">
            <a:spAutoFit/>
          </a:bodyPr>
          <a:lstStyle/>
          <a:p>
            <a:pPr algn="just"/>
            <a:r>
              <a:rPr lang="en-GB">
                <a:latin typeface="Times New Roman" panose="02020603050405020304" pitchFamily="18" charset="0"/>
                <a:cs typeface="Times New Roman" panose="02020603050405020304" pitchFamily="18" charset="0"/>
              </a:rPr>
              <a:t>At the heart of all good drama is a story. The art of story telling is one of the most necessary skills required to create meaningful and interesting dramatic work. In year 7 you will practically explore traditional stories from around the world along with well known tradition of tragic romances. You will look at how a story can be brought to life dramatically, the reoccurring characters that appear and the similar themes. You will also learn how to use your voice creatively to ensure you can fully engage an audience with your storytelling</a:t>
            </a:r>
            <a:r>
              <a:rPr lang="en-GB"/>
              <a:t>. </a:t>
            </a:r>
          </a:p>
        </p:txBody>
      </p:sp>
      <p:sp>
        <p:nvSpPr>
          <p:cNvPr id="12" name="TextBox 11"/>
          <p:cNvSpPr txBox="1"/>
          <p:nvPr/>
        </p:nvSpPr>
        <p:spPr>
          <a:xfrm>
            <a:off x="280086" y="1390801"/>
            <a:ext cx="2555879" cy="461665"/>
          </a:xfrm>
          <a:prstGeom prst="rect">
            <a:avLst/>
          </a:prstGeom>
          <a:solidFill>
            <a:schemeClr val="accent1">
              <a:lumMod val="20000"/>
              <a:lumOff val="80000"/>
            </a:schemeClr>
          </a:solidFill>
        </p:spPr>
        <p:txBody>
          <a:bodyPr wrap="square" rtlCol="0">
            <a:spAutoFit/>
          </a:bodyPr>
          <a:lstStyle/>
          <a:p>
            <a:r>
              <a:rPr lang="en-GB" sz="2400"/>
              <a:t>Romeo &amp; Juliet</a:t>
            </a:r>
          </a:p>
        </p:txBody>
      </p:sp>
      <p:pic>
        <p:nvPicPr>
          <p:cNvPr id="1026" name="Picture 2" descr="Image result for romeo and juliet">
            <a:extLst>
              <a:ext uri="{FF2B5EF4-FFF2-40B4-BE49-F238E27FC236}">
                <a16:creationId xmlns:a16="http://schemas.microsoft.com/office/drawing/2014/main" id="{527E43F3-7F55-443D-A1F0-235BF74F4C8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25867" y="2484951"/>
            <a:ext cx="1259626" cy="18519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419598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666" y="286603"/>
            <a:ext cx="4975653" cy="1450757"/>
          </a:xfrm>
        </p:spPr>
        <p:txBody>
          <a:bodyPr/>
          <a:lstStyle/>
          <a:p>
            <a:r>
              <a:rPr lang="en-GB" sz="2400" b="1"/>
              <a:t>Big Idea:</a:t>
            </a:r>
            <a:br>
              <a:rPr lang="en-GB" b="1"/>
            </a:br>
            <a:r>
              <a:rPr lang="en-GB" b="1" u="sng"/>
              <a:t>Styles and Concepts</a:t>
            </a:r>
          </a:p>
        </p:txBody>
      </p:sp>
      <p:sp>
        <p:nvSpPr>
          <p:cNvPr id="4" name="TextBox 3"/>
          <p:cNvSpPr txBox="1"/>
          <p:nvPr/>
        </p:nvSpPr>
        <p:spPr>
          <a:xfrm>
            <a:off x="437469" y="2544701"/>
            <a:ext cx="3215928" cy="6001643"/>
          </a:xfrm>
          <a:prstGeom prst="rect">
            <a:avLst/>
          </a:prstGeom>
          <a:noFill/>
        </p:spPr>
        <p:txBody>
          <a:bodyPr wrap="square" rtlCol="0">
            <a:spAutoFit/>
          </a:bodyPr>
          <a:lstStyle/>
          <a:p>
            <a:r>
              <a:rPr lang="en-GB">
                <a:latin typeface="Times New Roman" panose="02020603050405020304" pitchFamily="18" charset="0"/>
                <a:cs typeface="Times New Roman" panose="02020603050405020304" pitchFamily="18" charset="0"/>
              </a:rPr>
              <a:t>Key Knowledge:</a:t>
            </a:r>
          </a:p>
          <a:p>
            <a:pPr algn="just"/>
            <a:endParaRPr lang="en-GB" sz="1200">
              <a:latin typeface="Times New Roman" panose="02020603050405020304" pitchFamily="18" charset="0"/>
              <a:cs typeface="Times New Roman" panose="02020603050405020304" pitchFamily="18" charset="0"/>
            </a:endParaRPr>
          </a:p>
          <a:p>
            <a:r>
              <a:rPr lang="en-GB" sz="1400">
                <a:latin typeface="Times New Roman" panose="02020603050405020304" pitchFamily="18" charset="0"/>
                <a:cs typeface="Times New Roman" panose="02020603050405020304" pitchFamily="18" charset="0"/>
              </a:rPr>
              <a:t>Traditionally: '</a:t>
            </a:r>
            <a:r>
              <a:rPr lang="en-GB" sz="1400" b="1">
                <a:latin typeface="Times New Roman" panose="02020603050405020304" pitchFamily="18" charset="0"/>
                <a:cs typeface="Times New Roman" panose="02020603050405020304" pitchFamily="18" charset="0"/>
              </a:rPr>
              <a:t>Theatre in Education</a:t>
            </a:r>
            <a:r>
              <a:rPr lang="en-GB" sz="1400">
                <a:latin typeface="Times New Roman" panose="02020603050405020304" pitchFamily="18" charset="0"/>
                <a:cs typeface="Times New Roman" panose="02020603050405020304" pitchFamily="18" charset="0"/>
              </a:rPr>
              <a:t> (</a:t>
            </a:r>
            <a:r>
              <a:rPr lang="en-GB" sz="1400" err="1">
                <a:latin typeface="Times New Roman" panose="02020603050405020304" pitchFamily="18" charset="0"/>
                <a:cs typeface="Times New Roman" panose="02020603050405020304" pitchFamily="18" charset="0"/>
              </a:rPr>
              <a:t>TiE</a:t>
            </a:r>
            <a:r>
              <a:rPr lang="en-GB" sz="1400">
                <a:latin typeface="Times New Roman" panose="02020603050405020304" pitchFamily="18" charset="0"/>
                <a:cs typeface="Times New Roman" panose="02020603050405020304" pitchFamily="18" charset="0"/>
              </a:rPr>
              <a:t>) is a process that uses interactive </a:t>
            </a:r>
            <a:r>
              <a:rPr lang="en-GB" sz="1400" b="1">
                <a:latin typeface="Times New Roman" panose="02020603050405020304" pitchFamily="18" charset="0"/>
                <a:cs typeface="Times New Roman" panose="02020603050405020304" pitchFamily="18" charset="0"/>
              </a:rPr>
              <a:t>theatre</a:t>
            </a:r>
            <a:r>
              <a:rPr lang="en-GB" sz="1400">
                <a:latin typeface="Times New Roman" panose="02020603050405020304" pitchFamily="18" charset="0"/>
                <a:cs typeface="Times New Roman" panose="02020603050405020304" pitchFamily="18" charset="0"/>
              </a:rPr>
              <a:t>/</a:t>
            </a:r>
            <a:r>
              <a:rPr lang="en-GB" sz="1400" b="1">
                <a:latin typeface="Times New Roman" panose="02020603050405020304" pitchFamily="18" charset="0"/>
                <a:cs typeface="Times New Roman" panose="02020603050405020304" pitchFamily="18" charset="0"/>
              </a:rPr>
              <a:t>drama</a:t>
            </a:r>
            <a:r>
              <a:rPr lang="en-GB" sz="1400">
                <a:latin typeface="Times New Roman" panose="02020603050405020304" pitchFamily="18" charset="0"/>
                <a:cs typeface="Times New Roman" panose="02020603050405020304" pitchFamily="18" charset="0"/>
              </a:rPr>
              <a:t> practices to help aid the </a:t>
            </a:r>
            <a:r>
              <a:rPr lang="en-GB" sz="1400" b="1">
                <a:latin typeface="Times New Roman" panose="02020603050405020304" pitchFamily="18" charset="0"/>
                <a:cs typeface="Times New Roman" panose="02020603050405020304" pitchFamily="18" charset="0"/>
              </a:rPr>
              <a:t>educational</a:t>
            </a:r>
            <a:r>
              <a:rPr lang="en-GB" sz="1400">
                <a:latin typeface="Times New Roman" panose="02020603050405020304" pitchFamily="18" charset="0"/>
                <a:cs typeface="Times New Roman" panose="02020603050405020304" pitchFamily="18" charset="0"/>
              </a:rPr>
              <a:t> process.' The Belgrade </a:t>
            </a:r>
            <a:r>
              <a:rPr lang="en-GB" sz="1400" b="1">
                <a:latin typeface="Times New Roman" panose="02020603050405020304" pitchFamily="18" charset="0"/>
                <a:cs typeface="Times New Roman" panose="02020603050405020304" pitchFamily="18" charset="0"/>
              </a:rPr>
              <a:t>Theatre </a:t>
            </a:r>
            <a:r>
              <a:rPr lang="en-GB" sz="1400">
                <a:latin typeface="Times New Roman" panose="02020603050405020304" pitchFamily="18" charset="0"/>
                <a:cs typeface="Times New Roman" panose="02020603050405020304" pitchFamily="18" charset="0"/>
              </a:rPr>
              <a:t>are pioneers in </a:t>
            </a:r>
            <a:r>
              <a:rPr lang="en-GB" sz="1400" err="1">
                <a:latin typeface="Times New Roman" panose="02020603050405020304" pitchFamily="18" charset="0"/>
                <a:cs typeface="Times New Roman" panose="02020603050405020304" pitchFamily="18" charset="0"/>
              </a:rPr>
              <a:t>TiE</a:t>
            </a:r>
            <a:r>
              <a:rPr lang="en-GB" sz="1400">
                <a:latin typeface="Times New Roman" panose="02020603050405020304" pitchFamily="18" charset="0"/>
                <a:cs typeface="Times New Roman" panose="02020603050405020304" pitchFamily="18" charset="0"/>
              </a:rPr>
              <a:t> who delivered a free </a:t>
            </a:r>
            <a:r>
              <a:rPr lang="en-GB" sz="1400" err="1">
                <a:latin typeface="Times New Roman" panose="02020603050405020304" pitchFamily="18" charset="0"/>
                <a:cs typeface="Times New Roman" panose="02020603050405020304" pitchFamily="18" charset="0"/>
              </a:rPr>
              <a:t>TiE</a:t>
            </a:r>
            <a:r>
              <a:rPr lang="en-GB" sz="1400">
                <a:latin typeface="Times New Roman" panose="02020603050405020304" pitchFamily="18" charset="0"/>
                <a:cs typeface="Times New Roman" panose="02020603050405020304" pitchFamily="18" charset="0"/>
              </a:rPr>
              <a:t> service to </a:t>
            </a:r>
            <a:r>
              <a:rPr lang="en-GB" sz="1400" b="1">
                <a:latin typeface="Times New Roman" panose="02020603050405020304" pitchFamily="18" charset="0"/>
                <a:cs typeface="Times New Roman" panose="02020603050405020304" pitchFamily="18" charset="0"/>
              </a:rPr>
              <a:t>schools</a:t>
            </a:r>
            <a:r>
              <a:rPr lang="en-GB" sz="1400">
                <a:latin typeface="Times New Roman" panose="02020603050405020304" pitchFamily="18" charset="0"/>
                <a:cs typeface="Times New Roman" panose="02020603050405020304" pitchFamily="18" charset="0"/>
              </a:rPr>
              <a:t> across Coventry between 1965 and 1996.</a:t>
            </a:r>
          </a:p>
          <a:p>
            <a:r>
              <a:rPr lang="en-GB" sz="1400">
                <a:latin typeface="Times New Roman" panose="02020603050405020304" pitchFamily="18" charset="0"/>
                <a:cs typeface="Times New Roman" panose="02020603050405020304" pitchFamily="18" charset="0"/>
              </a:rPr>
              <a:t>Theatre in Education can cover a variety of difficult themes and topics in a safe environment. In Year 7 the actors will explore with empathy what it’s like to be bullied, and what can be done to stop it or if they ever find themselves or a friend in the same situation. </a:t>
            </a:r>
          </a:p>
          <a:p>
            <a:endParaRPr lang="en-GB"/>
          </a:p>
          <a:p>
            <a:endParaRPr lang="en-GB"/>
          </a:p>
          <a:p>
            <a:endParaRPr lang="en-GB"/>
          </a:p>
          <a:p>
            <a:endParaRPr lang="en-GB"/>
          </a:p>
          <a:p>
            <a:endParaRPr lang="en-GB"/>
          </a:p>
          <a:p>
            <a:endParaRPr lang="en-GB"/>
          </a:p>
          <a:p>
            <a:endParaRPr lang="en-GB"/>
          </a:p>
          <a:p>
            <a:endParaRPr lang="en-GB"/>
          </a:p>
        </p:txBody>
      </p:sp>
      <p:sp>
        <p:nvSpPr>
          <p:cNvPr id="5" name="TextBox 4"/>
          <p:cNvSpPr txBox="1"/>
          <p:nvPr/>
        </p:nvSpPr>
        <p:spPr>
          <a:xfrm>
            <a:off x="4078593" y="2175370"/>
            <a:ext cx="3339952" cy="7017306"/>
          </a:xfrm>
          <a:prstGeom prst="rect">
            <a:avLst/>
          </a:prstGeom>
          <a:noFill/>
        </p:spPr>
        <p:txBody>
          <a:bodyPr wrap="square" rtlCol="0">
            <a:spAutoFit/>
          </a:bodyPr>
          <a:lstStyle/>
          <a:p>
            <a:r>
              <a:rPr lang="en-GB">
                <a:latin typeface="Times New Roman" panose="02020603050405020304" pitchFamily="18" charset="0"/>
                <a:cs typeface="Times New Roman" panose="02020603050405020304" pitchFamily="18" charset="0"/>
              </a:rPr>
              <a:t>Key Language:</a:t>
            </a:r>
          </a:p>
          <a:p>
            <a:endParaRPr lang="en-GB">
              <a:latin typeface="Times New Roman" panose="02020603050405020304" pitchFamily="18" charset="0"/>
              <a:cs typeface="Times New Roman" panose="02020603050405020304" pitchFamily="18" charset="0"/>
            </a:endParaRPr>
          </a:p>
          <a:p>
            <a:pPr>
              <a:spcAft>
                <a:spcPts val="0"/>
              </a:spcAft>
            </a:pPr>
            <a:r>
              <a:rPr lang="en-GB" sz="12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Antagonist - </a:t>
            </a:r>
            <a:r>
              <a:rPr lang="en-GB" sz="1200">
                <a:solidFill>
                  <a:srgbClr val="111111"/>
                </a:solidFill>
                <a:latin typeface="Times New Roman" panose="02020603050405020304" pitchFamily="18" charset="0"/>
                <a:ea typeface="Times New Roman" panose="02020603050405020304" pitchFamily="18" charset="0"/>
                <a:cs typeface="Times New Roman" panose="02020603050405020304" pitchFamily="18" charset="0"/>
              </a:rPr>
              <a:t>a person who actively opposes or is hostile to someone or something; an adversary</a:t>
            </a:r>
            <a:endParaRPr lang="en-GB" sz="1200">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en-GB" sz="12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Convention - </a:t>
            </a:r>
            <a:r>
              <a:rPr lang="en-GB" sz="1200">
                <a:solidFill>
                  <a:srgbClr val="111111"/>
                </a:solidFill>
                <a:latin typeface="Times New Roman" panose="02020603050405020304" pitchFamily="18" charset="0"/>
                <a:ea typeface="Times New Roman" panose="02020603050405020304" pitchFamily="18" charset="0"/>
                <a:cs typeface="Times New Roman" panose="02020603050405020304" pitchFamily="18" charset="0"/>
              </a:rPr>
              <a:t>a way in which something is usually done</a:t>
            </a:r>
            <a:endParaRPr lang="en-GB" sz="1200">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en-GB" sz="12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Moral</a:t>
            </a:r>
            <a:r>
              <a:rPr lang="en-GB" sz="1200">
                <a:solidFill>
                  <a:srgbClr val="111111"/>
                </a:solidFill>
                <a:latin typeface="Times New Roman" panose="02020603050405020304" pitchFamily="18" charset="0"/>
                <a:ea typeface="Times New Roman" panose="02020603050405020304" pitchFamily="18" charset="0"/>
                <a:cs typeface="Times New Roman" panose="02020603050405020304" pitchFamily="18" charset="0"/>
              </a:rPr>
              <a:t> - a lesson that can be derived from a story or experience</a:t>
            </a:r>
            <a:endParaRPr lang="en-GB" sz="1200">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en-GB" sz="12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Playwright - </a:t>
            </a:r>
            <a:r>
              <a:rPr lang="en-GB" sz="1200">
                <a:solidFill>
                  <a:srgbClr val="111111"/>
                </a:solidFill>
                <a:latin typeface="Times New Roman" panose="02020603050405020304" pitchFamily="18" charset="0"/>
                <a:ea typeface="Times New Roman" panose="02020603050405020304" pitchFamily="18" charset="0"/>
                <a:cs typeface="Times New Roman" panose="02020603050405020304" pitchFamily="18" charset="0"/>
              </a:rPr>
              <a:t>a person who writes plays.</a:t>
            </a:r>
            <a:endParaRPr lang="en-GB" sz="1200">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en-GB" sz="12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Protagonist - </a:t>
            </a:r>
            <a:r>
              <a:rPr lang="en-GB" sz="1200">
                <a:solidFill>
                  <a:srgbClr val="111111"/>
                </a:solidFill>
                <a:latin typeface="Times New Roman" panose="02020603050405020304" pitchFamily="18" charset="0"/>
                <a:ea typeface="Times New Roman" panose="02020603050405020304" pitchFamily="18" charset="0"/>
                <a:cs typeface="Times New Roman" panose="02020603050405020304" pitchFamily="18" charset="0"/>
              </a:rPr>
              <a:t>the leading character or one of the major characters in a play, film, novel, etc.</a:t>
            </a:r>
            <a:endParaRPr lang="en-GB" sz="1200">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en-GB" sz="12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Tableaux - </a:t>
            </a:r>
            <a:r>
              <a:rPr lang="en-GB" sz="1200">
                <a:solidFill>
                  <a:srgbClr val="111111"/>
                </a:solidFill>
                <a:latin typeface="Times New Roman" panose="02020603050405020304" pitchFamily="18" charset="0"/>
                <a:ea typeface="Times New Roman" panose="02020603050405020304" pitchFamily="18" charset="0"/>
                <a:cs typeface="Times New Roman" panose="02020603050405020304" pitchFamily="18" charset="0"/>
              </a:rPr>
              <a:t>a group of models or motionless figures representing a scene from a story or from history</a:t>
            </a:r>
            <a:endParaRPr lang="en-GB" sz="1200">
              <a:latin typeface="Times New Roman" panose="02020603050405020304" pitchFamily="18" charset="0"/>
              <a:ea typeface="Times New Roman" panose="02020603050405020304" pitchFamily="18" charset="0"/>
              <a:cs typeface="Times New Roman" panose="02020603050405020304" pitchFamily="18" charset="0"/>
            </a:endParaRPr>
          </a:p>
          <a:p>
            <a:r>
              <a:rPr lang="en-GB" sz="1200" b="1">
                <a:latin typeface="Times New Roman" panose="02020603050405020304" pitchFamily="18" charset="0"/>
                <a:cs typeface="Times New Roman" panose="02020603050405020304" pitchFamily="18" charset="0"/>
              </a:rPr>
              <a:t>Empathise -</a:t>
            </a:r>
            <a:r>
              <a:rPr lang="en-GB" sz="1200">
                <a:latin typeface="Times New Roman" panose="02020603050405020304" pitchFamily="18" charset="0"/>
                <a:cs typeface="Times New Roman" panose="02020603050405020304" pitchFamily="18" charset="0"/>
              </a:rPr>
              <a:t>Understand and share the feelings of another.</a:t>
            </a:r>
          </a:p>
          <a:p>
            <a:r>
              <a:rPr lang="en-GB" sz="1200" b="1">
                <a:latin typeface="Times New Roman" panose="02020603050405020304" pitchFamily="18" charset="0"/>
                <a:cs typeface="Times New Roman" panose="02020603050405020304" pitchFamily="18" charset="0"/>
              </a:rPr>
              <a:t>Social skills- A</a:t>
            </a:r>
            <a:r>
              <a:rPr lang="en-GB" sz="1200">
                <a:latin typeface="Times New Roman" panose="02020603050405020304" pitchFamily="18" charset="0"/>
                <a:cs typeface="Times New Roman" panose="02020603050405020304" pitchFamily="18" charset="0"/>
              </a:rPr>
              <a:t>re the skills we use to communicate and interact with each other, both verbally and non-verbally, through gestures, body language and our personal appearance.</a:t>
            </a:r>
          </a:p>
          <a:p>
            <a:endParaRPr lang="en-GB"/>
          </a:p>
          <a:p>
            <a:endParaRPr lang="en-GB"/>
          </a:p>
          <a:p>
            <a:endParaRPr lang="en-GB"/>
          </a:p>
          <a:p>
            <a:endParaRPr lang="en-GB"/>
          </a:p>
          <a:p>
            <a:endParaRPr lang="en-GB"/>
          </a:p>
          <a:p>
            <a:endParaRPr lang="en-GB"/>
          </a:p>
          <a:p>
            <a:endParaRPr lang="en-GB"/>
          </a:p>
          <a:p>
            <a:endParaRPr lang="en-GB"/>
          </a:p>
          <a:p>
            <a:endParaRPr lang="en-GB"/>
          </a:p>
          <a:p>
            <a:endParaRPr lang="en-GB"/>
          </a:p>
          <a:p>
            <a:endParaRPr lang="en-GB"/>
          </a:p>
        </p:txBody>
      </p:sp>
      <p:sp>
        <p:nvSpPr>
          <p:cNvPr id="6" name="TextBox 5"/>
          <p:cNvSpPr txBox="1"/>
          <p:nvPr/>
        </p:nvSpPr>
        <p:spPr>
          <a:xfrm>
            <a:off x="7608591" y="1886465"/>
            <a:ext cx="3215928" cy="6986528"/>
          </a:xfrm>
          <a:prstGeom prst="rect">
            <a:avLst/>
          </a:prstGeom>
          <a:noFill/>
        </p:spPr>
        <p:txBody>
          <a:bodyPr wrap="square" rtlCol="0">
            <a:spAutoFit/>
          </a:bodyPr>
          <a:lstStyle/>
          <a:p>
            <a:r>
              <a:rPr lang="en-GB">
                <a:latin typeface="Times New Roman" panose="02020603050405020304" pitchFamily="18" charset="0"/>
                <a:cs typeface="Times New Roman" panose="02020603050405020304" pitchFamily="18" charset="0"/>
              </a:rPr>
              <a:t>Key Skills and dramatic Techniques :</a:t>
            </a:r>
          </a:p>
          <a:p>
            <a:endParaRPr lang="en-GB" sz="1400">
              <a:latin typeface="Times New Roman" panose="02020603050405020304" pitchFamily="18" charset="0"/>
              <a:cs typeface="Times New Roman" panose="02020603050405020304" pitchFamily="18" charset="0"/>
            </a:endParaRPr>
          </a:p>
          <a:p>
            <a:pPr marL="285750" indent="-285750">
              <a:spcAft>
                <a:spcPts val="0"/>
              </a:spcAft>
              <a:buFont typeface="Wingdings" panose="05000000000000000000" pitchFamily="2" charset="2"/>
              <a:buChar char="§"/>
            </a:pPr>
            <a:r>
              <a:rPr lang="en-GB" sz="14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Devising</a:t>
            </a:r>
          </a:p>
          <a:p>
            <a:pPr marL="285750" indent="-285750">
              <a:spcAft>
                <a:spcPts val="0"/>
              </a:spcAft>
              <a:buFont typeface="Wingdings" panose="05000000000000000000" pitchFamily="2" charset="2"/>
              <a:buChar char="§"/>
            </a:pPr>
            <a:r>
              <a:rPr lang="en-GB" sz="14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Theatre in Education</a:t>
            </a:r>
          </a:p>
          <a:p>
            <a:pPr marL="285750" indent="-285750">
              <a:spcAft>
                <a:spcPts val="0"/>
              </a:spcAft>
              <a:buFont typeface="Wingdings" panose="05000000000000000000" pitchFamily="2" charset="2"/>
              <a:buChar char="§"/>
            </a:pPr>
            <a:r>
              <a:rPr lang="en-GB" sz="14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Forum Theatre</a:t>
            </a:r>
          </a:p>
          <a:p>
            <a:pPr marL="285750" indent="-285750">
              <a:spcAft>
                <a:spcPts val="0"/>
              </a:spcAft>
              <a:buFont typeface="Wingdings" panose="05000000000000000000" pitchFamily="2" charset="2"/>
              <a:buChar char="§"/>
            </a:pPr>
            <a:r>
              <a:rPr lang="en-GB" sz="14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Theatre style</a:t>
            </a:r>
          </a:p>
          <a:p>
            <a:pPr marL="285750" indent="-285750">
              <a:spcAft>
                <a:spcPts val="0"/>
              </a:spcAft>
              <a:buFont typeface="Wingdings" panose="05000000000000000000" pitchFamily="2" charset="2"/>
              <a:buChar char="§"/>
            </a:pPr>
            <a:r>
              <a:rPr lang="en-GB" sz="14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Tragedy </a:t>
            </a:r>
          </a:p>
          <a:p>
            <a:pPr marL="285750" indent="-285750">
              <a:spcAft>
                <a:spcPts val="0"/>
              </a:spcAft>
              <a:buFont typeface="Wingdings" panose="05000000000000000000" pitchFamily="2" charset="2"/>
              <a:buChar char="§"/>
            </a:pPr>
            <a:r>
              <a:rPr lang="en-GB" sz="14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Comedy</a:t>
            </a:r>
          </a:p>
          <a:p>
            <a:pPr marL="285750" indent="-285750">
              <a:spcAft>
                <a:spcPts val="0"/>
              </a:spcAft>
              <a:buFont typeface="Wingdings" panose="05000000000000000000" pitchFamily="2" charset="2"/>
              <a:buChar char="§"/>
            </a:pPr>
            <a:r>
              <a:rPr lang="en-GB" sz="14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Satire</a:t>
            </a:r>
            <a:endParaRPr lang="en-GB" sz="1200">
              <a:latin typeface="Times New Roman" panose="02020603050405020304" pitchFamily="18" charset="0"/>
              <a:ea typeface="Times New Roman" panose="02020603050405020304" pitchFamily="18" charset="0"/>
              <a:cs typeface="Times New Roman" panose="02020603050405020304" pitchFamily="18" charset="0"/>
            </a:endParaRPr>
          </a:p>
          <a:p>
            <a:pPr marL="285750" indent="-285750">
              <a:spcAft>
                <a:spcPts val="0"/>
              </a:spcAft>
              <a:buFont typeface="Wingdings" panose="05000000000000000000" pitchFamily="2" charset="2"/>
              <a:buChar char="§"/>
            </a:pPr>
            <a:r>
              <a:rPr lang="en-GB" sz="14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Genre</a:t>
            </a:r>
          </a:p>
          <a:p>
            <a:pPr marL="285750" indent="-285750">
              <a:spcAft>
                <a:spcPts val="0"/>
              </a:spcAft>
              <a:buFont typeface="Wingdings" panose="05000000000000000000" pitchFamily="2" charset="2"/>
              <a:buChar char="§"/>
            </a:pPr>
            <a:r>
              <a:rPr lang="en-GB" sz="14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Concept</a:t>
            </a:r>
          </a:p>
          <a:p>
            <a:pPr marL="285750" indent="-285750">
              <a:spcAft>
                <a:spcPts val="0"/>
              </a:spcAft>
              <a:buFont typeface="Wingdings" panose="05000000000000000000" pitchFamily="2" charset="2"/>
              <a:buChar char="§"/>
            </a:pPr>
            <a:r>
              <a:rPr lang="en-GB" sz="14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Theatre performance spaces</a:t>
            </a:r>
          </a:p>
          <a:p>
            <a:pPr marL="285750" indent="-285750">
              <a:spcAft>
                <a:spcPts val="0"/>
              </a:spcAft>
              <a:buFont typeface="Wingdings" panose="05000000000000000000" pitchFamily="2" charset="2"/>
              <a:buChar char="§"/>
            </a:pPr>
            <a:r>
              <a:rPr lang="en-GB" sz="14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Abstract theatre</a:t>
            </a:r>
          </a:p>
          <a:p>
            <a:pPr marL="285750" indent="-285750">
              <a:spcAft>
                <a:spcPts val="0"/>
              </a:spcAft>
              <a:buFont typeface="Wingdings" panose="05000000000000000000" pitchFamily="2" charset="2"/>
              <a:buChar char="§"/>
            </a:pPr>
            <a:r>
              <a:rPr lang="en-GB" sz="14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Slow motion </a:t>
            </a:r>
            <a:endParaRPr lang="en-GB" sz="1200">
              <a:latin typeface="Times New Roman" panose="02020603050405020304" pitchFamily="18" charset="0"/>
              <a:ea typeface="Times New Roman" panose="02020603050405020304" pitchFamily="18" charset="0"/>
              <a:cs typeface="Times New Roman" panose="02020603050405020304" pitchFamily="18" charset="0"/>
            </a:endParaRPr>
          </a:p>
          <a:p>
            <a:endParaRPr lang="en-GB" sz="1400"/>
          </a:p>
          <a:p>
            <a:endParaRPr lang="en-GB"/>
          </a:p>
          <a:p>
            <a:endParaRPr lang="en-GB"/>
          </a:p>
          <a:p>
            <a:endParaRPr lang="en-GB"/>
          </a:p>
          <a:p>
            <a:endParaRPr lang="en-GB"/>
          </a:p>
          <a:p>
            <a:endParaRPr lang="en-GB"/>
          </a:p>
          <a:p>
            <a:endParaRPr lang="en-GB"/>
          </a:p>
          <a:p>
            <a:endParaRPr lang="en-GB"/>
          </a:p>
          <a:p>
            <a:endParaRPr lang="en-GB"/>
          </a:p>
          <a:p>
            <a:endParaRPr lang="en-GB"/>
          </a:p>
          <a:p>
            <a:endParaRPr lang="en-GB"/>
          </a:p>
          <a:p>
            <a:endParaRPr lang="en-GB"/>
          </a:p>
          <a:p>
            <a:endParaRPr lang="en-GB"/>
          </a:p>
        </p:txBody>
      </p:sp>
      <p:sp>
        <p:nvSpPr>
          <p:cNvPr id="3" name="Footer Placeholder 2"/>
          <p:cNvSpPr>
            <a:spLocks noGrp="1"/>
          </p:cNvSpPr>
          <p:nvPr>
            <p:ph type="ftr" sz="quarter" idx="11"/>
          </p:nvPr>
        </p:nvSpPr>
        <p:spPr/>
        <p:txBody>
          <a:bodyPr/>
          <a:lstStyle/>
          <a:p>
            <a:r>
              <a:rPr lang="en-GB" sz="2000"/>
              <a:t>Y7 KNOWLEDGE ORGANISER – DRAMA </a:t>
            </a:r>
          </a:p>
        </p:txBody>
      </p:sp>
      <p:sp>
        <p:nvSpPr>
          <p:cNvPr id="10" name="TextBox 9"/>
          <p:cNvSpPr txBox="1"/>
          <p:nvPr/>
        </p:nvSpPr>
        <p:spPr>
          <a:xfrm>
            <a:off x="5020573" y="148281"/>
            <a:ext cx="6979276" cy="1586061"/>
          </a:xfrm>
          <a:prstGeom prst="rect">
            <a:avLst/>
          </a:prstGeom>
          <a:solidFill>
            <a:schemeClr val="accent2">
              <a:lumMod val="20000"/>
              <a:lumOff val="80000"/>
            </a:schemeClr>
          </a:solidFill>
        </p:spPr>
        <p:txBody>
          <a:bodyPr wrap="square" rtlCol="0">
            <a:spAutoFit/>
          </a:bodyPr>
          <a:lstStyle/>
          <a:p>
            <a:pPr algn="just"/>
            <a:r>
              <a:rPr lang="en-GB" sz="1200">
                <a:latin typeface="Times New Roman" panose="02020603050405020304" pitchFamily="18" charset="0"/>
                <a:cs typeface="Times New Roman" panose="02020603050405020304" pitchFamily="18" charset="0"/>
              </a:rPr>
              <a:t>The world of theatre and performance has a vast array of theatre styles and genres. It’s vital that an expert actor appreciates different theatre from around the world as well as from different periods in history. Knowing about the style of a performance is also crucial as this will allow the actor to experience a wide range of different characters and performances.  In year 7 we explore theatre in Education through a Bullying scheme It will explore the following questions:  - What is a peer and what is a friend?  - Is it kind? Is it true? Do I need to say it?  - What is a bully? - What are the different types of bullying?  - What is a bystander?  - What can we do to help stop bullying? </a:t>
            </a:r>
          </a:p>
          <a:p>
            <a:pPr algn="just"/>
            <a:endParaRPr lang="en-GB" sz="1400"/>
          </a:p>
        </p:txBody>
      </p:sp>
      <p:sp>
        <p:nvSpPr>
          <p:cNvPr id="12" name="TextBox 11"/>
          <p:cNvSpPr txBox="1"/>
          <p:nvPr/>
        </p:nvSpPr>
        <p:spPr>
          <a:xfrm>
            <a:off x="634314" y="1886465"/>
            <a:ext cx="2907956" cy="369332"/>
          </a:xfrm>
          <a:prstGeom prst="rect">
            <a:avLst/>
          </a:prstGeom>
          <a:solidFill>
            <a:schemeClr val="accent1">
              <a:lumMod val="20000"/>
              <a:lumOff val="80000"/>
            </a:schemeClr>
          </a:solidFill>
        </p:spPr>
        <p:txBody>
          <a:bodyPr wrap="square" rtlCol="0">
            <a:spAutoFit/>
          </a:bodyPr>
          <a:lstStyle/>
          <a:p>
            <a:r>
              <a:rPr lang="en-GB"/>
              <a:t>Anti-Bullying awareness (TIE) </a:t>
            </a:r>
          </a:p>
        </p:txBody>
      </p:sp>
      <p:pic>
        <p:nvPicPr>
          <p:cNvPr id="13" name="Picture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74487" y="1737360"/>
            <a:ext cx="2125362" cy="2645717"/>
          </a:xfrm>
          <a:prstGeom prst="rect">
            <a:avLst/>
          </a:prstGeom>
        </p:spPr>
      </p:pic>
    </p:spTree>
    <p:extLst>
      <p:ext uri="{BB962C8B-B14F-4D97-AF65-F5344CB8AC3E}">
        <p14:creationId xmlns:p14="http://schemas.microsoft.com/office/powerpoint/2010/main" val="14771435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854" y="286603"/>
            <a:ext cx="4127157" cy="1450757"/>
          </a:xfrm>
        </p:spPr>
        <p:txBody>
          <a:bodyPr>
            <a:normAutofit fontScale="90000"/>
          </a:bodyPr>
          <a:lstStyle/>
          <a:p>
            <a:r>
              <a:rPr lang="en-GB" sz="2400" b="1"/>
              <a:t>The Big Idea: </a:t>
            </a:r>
            <a:br>
              <a:rPr lang="en-GB" b="1"/>
            </a:br>
            <a:r>
              <a:rPr lang="en-GB" b="1" u="sng"/>
              <a:t>Scripts – from page to stage</a:t>
            </a:r>
          </a:p>
        </p:txBody>
      </p:sp>
      <p:sp>
        <p:nvSpPr>
          <p:cNvPr id="4" name="TextBox 3"/>
          <p:cNvSpPr txBox="1"/>
          <p:nvPr/>
        </p:nvSpPr>
        <p:spPr>
          <a:xfrm>
            <a:off x="137178" y="2081347"/>
            <a:ext cx="3868365" cy="6078587"/>
          </a:xfrm>
          <a:prstGeom prst="rect">
            <a:avLst/>
          </a:prstGeom>
          <a:noFill/>
        </p:spPr>
        <p:txBody>
          <a:bodyPr wrap="square" rtlCol="0">
            <a:spAutoFit/>
          </a:bodyPr>
          <a:lstStyle/>
          <a:p>
            <a:r>
              <a:rPr lang="en-GB"/>
              <a:t>Key Knowledge:</a:t>
            </a:r>
          </a:p>
          <a:p>
            <a:pPr algn="just"/>
            <a:endParaRPr lang="en-GB"/>
          </a:p>
          <a:p>
            <a:pPr algn="just"/>
            <a:endParaRPr lang="en-GB" sz="1100">
              <a:latin typeface="Times New Roman" panose="02020603050405020304" pitchFamily="18" charset="0"/>
              <a:cs typeface="Times New Roman" panose="02020603050405020304" pitchFamily="18" charset="0"/>
            </a:endParaRPr>
          </a:p>
          <a:p>
            <a:pPr algn="just"/>
            <a:r>
              <a:rPr lang="en-GB" sz="1100">
                <a:latin typeface="Times New Roman" panose="02020603050405020304" pitchFamily="18" charset="0"/>
                <a:cs typeface="Times New Roman" panose="02020603050405020304" pitchFamily="18" charset="0"/>
              </a:rPr>
              <a:t>Aladdin is one of the best known stories in Scheherazade's oeuvre — but it wasn't there originally. Aladdin, along with Ali Baba, is one of One Thousand and One Night's "orphan tales." They weren't a part of the initial Arabic text. Rather, they were added to a 1712 edition by the French translator Antoine </a:t>
            </a:r>
            <a:r>
              <a:rPr lang="en-GB" sz="1100" err="1">
                <a:latin typeface="Times New Roman" panose="02020603050405020304" pitchFamily="18" charset="0"/>
                <a:cs typeface="Times New Roman" panose="02020603050405020304" pitchFamily="18" charset="0"/>
              </a:rPr>
              <a:t>Galland</a:t>
            </a:r>
            <a:r>
              <a:rPr lang="en-GB" sz="1100">
                <a:latin typeface="Times New Roman" panose="02020603050405020304" pitchFamily="18" charset="0"/>
                <a:cs typeface="Times New Roman" panose="02020603050405020304" pitchFamily="18" charset="0"/>
              </a:rPr>
              <a:t>.</a:t>
            </a:r>
          </a:p>
          <a:p>
            <a:pPr algn="just"/>
            <a:endParaRPr lang="en-GB" sz="1100">
              <a:latin typeface="Times New Roman" panose="02020603050405020304" pitchFamily="18" charset="0"/>
              <a:cs typeface="Times New Roman" panose="02020603050405020304" pitchFamily="18" charset="0"/>
            </a:endParaRPr>
          </a:p>
          <a:p>
            <a:pPr algn="just"/>
            <a:r>
              <a:rPr lang="en-GB" sz="1100">
                <a:latin typeface="Times New Roman" panose="02020603050405020304" pitchFamily="18" charset="0"/>
                <a:cs typeface="Times New Roman" panose="02020603050405020304" pitchFamily="18" charset="0"/>
              </a:rPr>
              <a:t>Scholars have not found a manuscript of the story that predates the version published in 1712 by </a:t>
            </a:r>
            <a:r>
              <a:rPr lang="en-GB" sz="1100" err="1">
                <a:latin typeface="Times New Roman" panose="02020603050405020304" pitchFamily="18" charset="0"/>
                <a:cs typeface="Times New Roman" panose="02020603050405020304" pitchFamily="18" charset="0"/>
              </a:rPr>
              <a:t>Galland</a:t>
            </a:r>
            <a:r>
              <a:rPr lang="en-GB" sz="1100">
                <a:latin typeface="Times New Roman" panose="02020603050405020304" pitchFamily="18" charset="0"/>
                <a:cs typeface="Times New Roman" panose="02020603050405020304" pitchFamily="18" charset="0"/>
              </a:rPr>
              <a:t>, who wrote in his diary that he first heard the tale from a Syrian storyteller from Aleppo named Hanna </a:t>
            </a:r>
            <a:r>
              <a:rPr lang="en-GB" sz="1100" err="1">
                <a:latin typeface="Times New Roman" panose="02020603050405020304" pitchFamily="18" charset="0"/>
                <a:cs typeface="Times New Roman" panose="02020603050405020304" pitchFamily="18" charset="0"/>
              </a:rPr>
              <a:t>Diyab</a:t>
            </a:r>
            <a:r>
              <a:rPr lang="en-GB" sz="1100">
                <a:latin typeface="Times New Roman" panose="02020603050405020304" pitchFamily="18" charset="0"/>
                <a:cs typeface="Times New Roman" panose="02020603050405020304" pitchFamily="18" charset="0"/>
              </a:rPr>
              <a:t> on May 8, 1709. French orientalist and archaeologist Antoine </a:t>
            </a:r>
            <a:r>
              <a:rPr lang="en-GB" sz="1100" err="1">
                <a:latin typeface="Times New Roman" panose="02020603050405020304" pitchFamily="18" charset="0"/>
                <a:cs typeface="Times New Roman" panose="02020603050405020304" pitchFamily="18" charset="0"/>
              </a:rPr>
              <a:t>Galland</a:t>
            </a:r>
            <a:r>
              <a:rPr lang="en-GB" sz="1100">
                <a:latin typeface="Times New Roman" panose="02020603050405020304" pitchFamily="18" charset="0"/>
                <a:cs typeface="Times New Roman" panose="02020603050405020304" pitchFamily="18" charset="0"/>
              </a:rPr>
              <a:t> (1646 - 1715)</a:t>
            </a:r>
          </a:p>
          <a:p>
            <a:pPr algn="just"/>
            <a:endParaRPr lang="en-GB" sz="1100">
              <a:latin typeface="Times New Roman" panose="02020603050405020304" pitchFamily="18" charset="0"/>
              <a:cs typeface="Times New Roman" panose="02020603050405020304" pitchFamily="18" charset="0"/>
            </a:endParaRPr>
          </a:p>
          <a:p>
            <a:pPr algn="just"/>
            <a:endParaRPr lang="en-GB" sz="1100">
              <a:latin typeface="Times New Roman" panose="02020603050405020304" pitchFamily="18" charset="0"/>
              <a:cs typeface="Times New Roman" panose="02020603050405020304" pitchFamily="18" charset="0"/>
            </a:endParaRPr>
          </a:p>
          <a:p>
            <a:pPr algn="just"/>
            <a:r>
              <a:rPr lang="en-GB" sz="1100">
                <a:latin typeface="Times New Roman" panose="02020603050405020304" pitchFamily="18" charset="0"/>
                <a:cs typeface="Times New Roman" panose="02020603050405020304" pitchFamily="18" charset="0"/>
              </a:rPr>
              <a:t>This unit will explore sections of the script and look at how the actor and director can work together to bring the piece to life. Students will be able to interpret the play in their own style and consider the creative intention for the performance. </a:t>
            </a:r>
          </a:p>
          <a:p>
            <a:endParaRPr lang="en-GB"/>
          </a:p>
          <a:p>
            <a:endParaRPr lang="en-GB"/>
          </a:p>
          <a:p>
            <a:endParaRPr lang="en-GB"/>
          </a:p>
          <a:p>
            <a:endParaRPr lang="en-GB"/>
          </a:p>
          <a:p>
            <a:endParaRPr lang="en-GB"/>
          </a:p>
          <a:p>
            <a:endParaRPr lang="en-GB"/>
          </a:p>
          <a:p>
            <a:endParaRPr lang="en-GB"/>
          </a:p>
          <a:p>
            <a:endParaRPr lang="en-GB"/>
          </a:p>
        </p:txBody>
      </p:sp>
      <p:sp>
        <p:nvSpPr>
          <p:cNvPr id="5" name="TextBox 4"/>
          <p:cNvSpPr txBox="1"/>
          <p:nvPr/>
        </p:nvSpPr>
        <p:spPr>
          <a:xfrm>
            <a:off x="4562094" y="1988752"/>
            <a:ext cx="3215928" cy="6647974"/>
          </a:xfrm>
          <a:prstGeom prst="rect">
            <a:avLst/>
          </a:prstGeom>
          <a:noFill/>
        </p:spPr>
        <p:txBody>
          <a:bodyPr wrap="square" rtlCol="0">
            <a:spAutoFit/>
          </a:bodyPr>
          <a:lstStyle/>
          <a:p>
            <a:r>
              <a:rPr lang="en-GB"/>
              <a:t>Key Language:</a:t>
            </a:r>
          </a:p>
          <a:p>
            <a:endParaRPr lang="en-GB" sz="1200"/>
          </a:p>
          <a:p>
            <a:pPr>
              <a:spcAft>
                <a:spcPts val="0"/>
              </a:spcAft>
            </a:pPr>
            <a:r>
              <a:rPr lang="en-GB" sz="12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Cyclic</a:t>
            </a:r>
            <a:r>
              <a:rPr lang="en-GB" sz="12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 </a:t>
            </a:r>
            <a:r>
              <a:rPr lang="en-GB" sz="1200">
                <a:solidFill>
                  <a:srgbClr val="111111"/>
                </a:solidFill>
                <a:latin typeface="Times New Roman" panose="02020603050405020304" pitchFamily="18" charset="0"/>
                <a:ea typeface="Times New Roman" panose="02020603050405020304" pitchFamily="18" charset="0"/>
                <a:cs typeface="Times New Roman" panose="02020603050405020304" pitchFamily="18" charset="0"/>
              </a:rPr>
              <a:t>occurring in cycles; regularly repeated</a:t>
            </a:r>
            <a:endParaRPr lang="en-GB" sz="1200">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en-GB" sz="12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Direct Address </a:t>
            </a:r>
            <a:r>
              <a:rPr lang="en-GB" sz="12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An actor speaking directly to the audience</a:t>
            </a:r>
            <a:endParaRPr lang="en-GB" sz="1200">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en-GB" sz="12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Dramatic Tension </a:t>
            </a:r>
            <a:r>
              <a:rPr lang="en-GB" sz="12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 moment created by the action of a play</a:t>
            </a:r>
            <a:endParaRPr lang="en-GB" sz="1200">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en-GB" sz="12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Flashback</a:t>
            </a:r>
            <a:r>
              <a:rPr lang="en-GB" sz="12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 </a:t>
            </a:r>
            <a:r>
              <a:rPr lang="en-GB" sz="1200">
                <a:solidFill>
                  <a:srgbClr val="111111"/>
                </a:solidFill>
                <a:latin typeface="Times New Roman" panose="02020603050405020304" pitchFamily="18" charset="0"/>
                <a:ea typeface="Times New Roman" panose="02020603050405020304" pitchFamily="18" charset="0"/>
                <a:cs typeface="Times New Roman" panose="02020603050405020304" pitchFamily="18" charset="0"/>
              </a:rPr>
              <a:t>a scene in a play, novel, etc. set in a time earlier than the main story</a:t>
            </a:r>
            <a:endParaRPr lang="en-GB" sz="1200">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en-GB" sz="12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Freeze Frame </a:t>
            </a:r>
            <a:r>
              <a:rPr lang="en-GB" sz="12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 group of actors creating a still image that represents part of a story</a:t>
            </a:r>
            <a:endParaRPr lang="en-GB" sz="1200">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en-GB" sz="12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Monologue</a:t>
            </a:r>
            <a:r>
              <a:rPr lang="en-GB" sz="12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 </a:t>
            </a:r>
            <a:r>
              <a:rPr lang="en-GB" sz="1200">
                <a:solidFill>
                  <a:srgbClr val="111111"/>
                </a:solidFill>
                <a:latin typeface="Times New Roman" panose="02020603050405020304" pitchFamily="18" charset="0"/>
                <a:ea typeface="Times New Roman" panose="02020603050405020304" pitchFamily="18" charset="0"/>
                <a:cs typeface="Times New Roman" panose="02020603050405020304" pitchFamily="18" charset="0"/>
              </a:rPr>
              <a:t>a long speech by one actor in a play or film</a:t>
            </a:r>
            <a:endParaRPr lang="en-GB" sz="1200">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en-GB" sz="12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Script</a:t>
            </a:r>
            <a:r>
              <a:rPr lang="en-GB" sz="12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 </a:t>
            </a:r>
            <a:r>
              <a:rPr lang="en-GB" sz="1200">
                <a:solidFill>
                  <a:srgbClr val="111111"/>
                </a:solidFill>
                <a:latin typeface="Times New Roman" panose="02020603050405020304" pitchFamily="18" charset="0"/>
                <a:ea typeface="Times New Roman" panose="02020603050405020304" pitchFamily="18" charset="0"/>
                <a:cs typeface="Times New Roman" panose="02020603050405020304" pitchFamily="18" charset="0"/>
              </a:rPr>
              <a:t>the written text of a play</a:t>
            </a:r>
          </a:p>
          <a:p>
            <a:pPr>
              <a:spcAft>
                <a:spcPts val="0"/>
              </a:spcAft>
            </a:pPr>
            <a:r>
              <a:rPr lang="en-GB" sz="1200" b="1">
                <a:solidFill>
                  <a:srgbClr val="111111"/>
                </a:solidFill>
                <a:latin typeface="Times New Roman" panose="02020603050405020304" pitchFamily="18" charset="0"/>
                <a:ea typeface="Times New Roman" panose="02020603050405020304" pitchFamily="18" charset="0"/>
                <a:cs typeface="Times New Roman" panose="02020603050405020304" pitchFamily="18" charset="0"/>
              </a:rPr>
              <a:t>Creative intention </a:t>
            </a:r>
            <a:r>
              <a:rPr lang="en-GB" sz="1200">
                <a:solidFill>
                  <a:srgbClr val="111111"/>
                </a:solidFill>
                <a:latin typeface="Times New Roman" panose="02020603050405020304" pitchFamily="18" charset="0"/>
                <a:ea typeface="Times New Roman" panose="02020603050405020304" pitchFamily="18" charset="0"/>
                <a:cs typeface="Times New Roman" panose="02020603050405020304" pitchFamily="18" charset="0"/>
              </a:rPr>
              <a:t>– what is the point of the play? What’s the message?</a:t>
            </a:r>
          </a:p>
          <a:p>
            <a:pPr>
              <a:spcAft>
                <a:spcPts val="0"/>
              </a:spcAft>
            </a:pPr>
            <a:endParaRPr lang="en-GB" sz="1200">
              <a:latin typeface="Times New Roman" panose="02020603050405020304" pitchFamily="18" charset="0"/>
              <a:ea typeface="Times New Roman" panose="02020603050405020304" pitchFamily="18" charset="0"/>
            </a:endParaRPr>
          </a:p>
          <a:p>
            <a:endParaRPr lang="en-GB"/>
          </a:p>
          <a:p>
            <a:endParaRPr lang="en-GB"/>
          </a:p>
          <a:p>
            <a:endParaRPr lang="en-GB"/>
          </a:p>
          <a:p>
            <a:endParaRPr lang="en-GB"/>
          </a:p>
          <a:p>
            <a:endParaRPr lang="en-GB"/>
          </a:p>
          <a:p>
            <a:endParaRPr lang="en-GB"/>
          </a:p>
          <a:p>
            <a:endParaRPr lang="en-GB"/>
          </a:p>
          <a:p>
            <a:endParaRPr lang="en-GB"/>
          </a:p>
          <a:p>
            <a:endParaRPr lang="en-GB"/>
          </a:p>
          <a:p>
            <a:endParaRPr lang="en-GB"/>
          </a:p>
          <a:p>
            <a:endParaRPr lang="en-GB"/>
          </a:p>
          <a:p>
            <a:endParaRPr lang="en-GB"/>
          </a:p>
        </p:txBody>
      </p:sp>
      <p:sp>
        <p:nvSpPr>
          <p:cNvPr id="6" name="TextBox 5"/>
          <p:cNvSpPr txBox="1"/>
          <p:nvPr/>
        </p:nvSpPr>
        <p:spPr>
          <a:xfrm>
            <a:off x="7929866" y="1720026"/>
            <a:ext cx="3215928" cy="4739759"/>
          </a:xfrm>
          <a:prstGeom prst="rect">
            <a:avLst/>
          </a:prstGeom>
          <a:noFill/>
        </p:spPr>
        <p:txBody>
          <a:bodyPr wrap="square" rtlCol="0">
            <a:spAutoFit/>
          </a:bodyPr>
          <a:lstStyle/>
          <a:p>
            <a:r>
              <a:rPr lang="en-GB">
                <a:latin typeface="Times New Roman" panose="02020603050405020304" pitchFamily="18" charset="0"/>
                <a:cs typeface="Times New Roman" panose="02020603050405020304" pitchFamily="18" charset="0"/>
              </a:rPr>
              <a:t>Key Skills and dramatic techniques:</a:t>
            </a:r>
          </a:p>
          <a:p>
            <a:endParaRPr lang="en-GB" sz="14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285750" indent="-285750">
              <a:spcAft>
                <a:spcPts val="0"/>
              </a:spcAft>
              <a:buFont typeface="Arial" panose="020B0604020202020204" pitchFamily="34" charset="0"/>
              <a:buChar char="•"/>
            </a:pPr>
            <a:r>
              <a:rPr lang="en-GB" sz="14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Learning lines</a:t>
            </a:r>
          </a:p>
          <a:p>
            <a:pPr marL="285750" indent="-285750">
              <a:spcAft>
                <a:spcPts val="0"/>
              </a:spcAft>
              <a:buFont typeface="Arial" panose="020B0604020202020204" pitchFamily="34" charset="0"/>
              <a:buChar char="•"/>
            </a:pPr>
            <a:r>
              <a:rPr lang="en-GB" sz="14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Interpretation of text</a:t>
            </a:r>
          </a:p>
          <a:p>
            <a:pPr marL="285750" indent="-285750">
              <a:spcAft>
                <a:spcPts val="0"/>
              </a:spcAft>
              <a:buFont typeface="Arial" panose="020B0604020202020204" pitchFamily="34" charset="0"/>
              <a:buChar char="•"/>
            </a:pPr>
            <a:r>
              <a:rPr lang="en-GB" sz="14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Taking direction </a:t>
            </a:r>
          </a:p>
          <a:p>
            <a:pPr marL="285750" indent="-285750">
              <a:spcAft>
                <a:spcPts val="0"/>
              </a:spcAft>
              <a:buFont typeface="Arial" panose="020B0604020202020204" pitchFamily="34" charset="0"/>
              <a:buChar char="•"/>
            </a:pPr>
            <a:r>
              <a:rPr lang="en-GB" sz="14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Playwrights</a:t>
            </a:r>
          </a:p>
          <a:p>
            <a:pPr marL="285750" indent="-285750">
              <a:spcAft>
                <a:spcPts val="0"/>
              </a:spcAft>
              <a:buFont typeface="Arial" panose="020B0604020202020204" pitchFamily="34" charset="0"/>
              <a:buChar char="•"/>
            </a:pPr>
            <a:r>
              <a:rPr lang="en-GB" sz="14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Stage directions</a:t>
            </a:r>
            <a:endParaRPr lang="en-GB" sz="1400">
              <a:latin typeface="Times New Roman" panose="02020603050405020304" pitchFamily="18" charset="0"/>
              <a:ea typeface="Times New Roman" panose="02020603050405020304" pitchFamily="18" charset="0"/>
              <a:cs typeface="Times New Roman" panose="02020603050405020304" pitchFamily="18" charset="0"/>
            </a:endParaRPr>
          </a:p>
          <a:p>
            <a:pPr marL="285750" indent="-285750">
              <a:spcAft>
                <a:spcPts val="0"/>
              </a:spcAft>
              <a:buFont typeface="Arial" panose="020B0604020202020204" pitchFamily="34" charset="0"/>
              <a:buChar char="•"/>
            </a:pPr>
            <a:r>
              <a:rPr lang="en-GB" sz="14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Discipline and control</a:t>
            </a:r>
          </a:p>
          <a:p>
            <a:pPr marL="285750" indent="-285750">
              <a:spcAft>
                <a:spcPts val="0"/>
              </a:spcAft>
              <a:buFont typeface="Arial" panose="020B0604020202020204" pitchFamily="34" charset="0"/>
              <a:buChar char="•"/>
            </a:pPr>
            <a:r>
              <a:rPr lang="en-GB" sz="14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Staying in role</a:t>
            </a:r>
            <a:endParaRPr lang="en-GB" sz="1400">
              <a:latin typeface="Times New Roman" panose="02020603050405020304" pitchFamily="18" charset="0"/>
              <a:ea typeface="Times New Roman" panose="02020603050405020304" pitchFamily="18" charset="0"/>
              <a:cs typeface="Times New Roman" panose="02020603050405020304" pitchFamily="18" charset="0"/>
            </a:endParaRPr>
          </a:p>
          <a:p>
            <a:pPr marL="285750" indent="-285750">
              <a:spcAft>
                <a:spcPts val="0"/>
              </a:spcAft>
              <a:buFont typeface="Arial" panose="020B0604020202020204" pitchFamily="34" charset="0"/>
              <a:buChar char="•"/>
            </a:pPr>
            <a:r>
              <a:rPr lang="en-GB" sz="14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Literacy</a:t>
            </a:r>
            <a:endParaRPr lang="en-GB" sz="1400">
              <a:latin typeface="Times New Roman" panose="02020603050405020304" pitchFamily="18" charset="0"/>
              <a:ea typeface="Times New Roman" panose="02020603050405020304" pitchFamily="18" charset="0"/>
              <a:cs typeface="Times New Roman" panose="02020603050405020304" pitchFamily="18" charset="0"/>
            </a:endParaRPr>
          </a:p>
          <a:p>
            <a:pPr marL="285750" indent="-285750">
              <a:spcAft>
                <a:spcPts val="0"/>
              </a:spcAft>
              <a:buFont typeface="Arial" panose="020B0604020202020204" pitchFamily="34" charset="0"/>
              <a:buChar char="•"/>
            </a:pPr>
            <a:r>
              <a:rPr lang="en-GB" sz="14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Problem Solving</a:t>
            </a:r>
            <a:endParaRPr lang="en-GB" sz="1400">
              <a:latin typeface="Times New Roman" panose="02020603050405020304" pitchFamily="18" charset="0"/>
              <a:ea typeface="Times New Roman" panose="02020603050405020304" pitchFamily="18" charset="0"/>
              <a:cs typeface="Times New Roman" panose="02020603050405020304" pitchFamily="18" charset="0"/>
            </a:endParaRPr>
          </a:p>
          <a:p>
            <a:endParaRPr lang="en-GB"/>
          </a:p>
          <a:p>
            <a:endParaRPr lang="en-GB"/>
          </a:p>
          <a:p>
            <a:endParaRPr lang="en-GB"/>
          </a:p>
          <a:p>
            <a:endParaRPr lang="en-GB"/>
          </a:p>
          <a:p>
            <a:endParaRPr lang="en-GB"/>
          </a:p>
          <a:p>
            <a:endParaRPr lang="en-GB"/>
          </a:p>
          <a:p>
            <a:endParaRPr lang="en-GB"/>
          </a:p>
        </p:txBody>
      </p:sp>
      <p:sp>
        <p:nvSpPr>
          <p:cNvPr id="3" name="Footer Placeholder 2"/>
          <p:cNvSpPr>
            <a:spLocks noGrp="1"/>
          </p:cNvSpPr>
          <p:nvPr>
            <p:ph type="ftr" sz="quarter" idx="11"/>
          </p:nvPr>
        </p:nvSpPr>
        <p:spPr/>
        <p:txBody>
          <a:bodyPr/>
          <a:lstStyle/>
          <a:p>
            <a:r>
              <a:rPr lang="en-GB" sz="2000"/>
              <a:t>Y7 KNOWLEDGE ORGANISER – DRAMA </a:t>
            </a:r>
          </a:p>
        </p:txBody>
      </p:sp>
      <p:sp>
        <p:nvSpPr>
          <p:cNvPr id="10" name="TextBox 9"/>
          <p:cNvSpPr txBox="1"/>
          <p:nvPr/>
        </p:nvSpPr>
        <p:spPr>
          <a:xfrm>
            <a:off x="4313208" y="107092"/>
            <a:ext cx="7570962" cy="1077218"/>
          </a:xfrm>
          <a:prstGeom prst="rect">
            <a:avLst/>
          </a:prstGeom>
          <a:solidFill>
            <a:schemeClr val="accent2">
              <a:lumMod val="20000"/>
              <a:lumOff val="80000"/>
            </a:schemeClr>
          </a:solidFill>
        </p:spPr>
        <p:txBody>
          <a:bodyPr wrap="square" rtlCol="0">
            <a:spAutoFit/>
          </a:bodyPr>
          <a:lstStyle/>
          <a:p>
            <a:pPr algn="just"/>
            <a:r>
              <a:rPr lang="en-GB" sz="1600"/>
              <a:t>All actors will need to be able to read and interpret a text. Stage directions can help bring the words to life, but often the actor and director will need to work together to develop the words into a performance. You will explore a full text and the messages it offers. You will have the opportunity to analyse the text and explore excepts practically.</a:t>
            </a:r>
          </a:p>
        </p:txBody>
      </p:sp>
      <p:sp>
        <p:nvSpPr>
          <p:cNvPr id="12" name="TextBox 11"/>
          <p:cNvSpPr txBox="1"/>
          <p:nvPr/>
        </p:nvSpPr>
        <p:spPr>
          <a:xfrm>
            <a:off x="1046206" y="1804086"/>
            <a:ext cx="3599936" cy="369332"/>
          </a:xfrm>
          <a:prstGeom prst="rect">
            <a:avLst/>
          </a:prstGeom>
          <a:solidFill>
            <a:schemeClr val="accent1">
              <a:lumMod val="20000"/>
              <a:lumOff val="80000"/>
            </a:schemeClr>
          </a:solidFill>
        </p:spPr>
        <p:txBody>
          <a:bodyPr wrap="square" rtlCol="0">
            <a:spAutoFit/>
          </a:bodyPr>
          <a:lstStyle/>
          <a:p>
            <a:r>
              <a:rPr lang="en-GB"/>
              <a:t>Aladdin</a:t>
            </a:r>
          </a:p>
        </p:txBody>
      </p:sp>
      <p:pic>
        <p:nvPicPr>
          <p:cNvPr id="2050" name="Picture 2" descr="Image result for aladdin THE PLAy">
            <a:extLst>
              <a:ext uri="{FF2B5EF4-FFF2-40B4-BE49-F238E27FC236}">
                <a16:creationId xmlns:a16="http://schemas.microsoft.com/office/drawing/2014/main" id="{E402B5C8-C400-466B-928D-DF6D290FD48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61692" y="2173418"/>
            <a:ext cx="1865013" cy="132344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Image result for aladdin THE PLAy">
            <a:extLst>
              <a:ext uri="{FF2B5EF4-FFF2-40B4-BE49-F238E27FC236}">
                <a16:creationId xmlns:a16="http://schemas.microsoft.com/office/drawing/2014/main" id="{28DBB672-7301-4F86-AFFB-7356B93EFEB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07771" y="4778858"/>
            <a:ext cx="3028950" cy="1514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60135649"/>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0FA3C0C86B6F74BBA11D242FD2AEF83" ma:contentTypeVersion="10" ma:contentTypeDescription="Create a new document." ma:contentTypeScope="" ma:versionID="91e4fa096de1d6473be316e3d718a4c5">
  <xsd:schema xmlns:xsd="http://www.w3.org/2001/XMLSchema" xmlns:xs="http://www.w3.org/2001/XMLSchema" xmlns:p="http://schemas.microsoft.com/office/2006/metadata/properties" xmlns:ns2="68c5841a-5909-4d2f-a544-c309ae69ac52" xmlns:ns3="87479283-8fd9-4aff-b19f-38b2bc709453" targetNamespace="http://schemas.microsoft.com/office/2006/metadata/properties" ma:root="true" ma:fieldsID="37719f635a55a21c6c74f55fc2c350a0" ns2:_="" ns3:_="">
    <xsd:import namespace="68c5841a-5909-4d2f-a544-c309ae69ac52"/>
    <xsd:import namespace="87479283-8fd9-4aff-b19f-38b2bc709453"/>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8c5841a-5909-4d2f-a544-c309ae69ac5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7479283-8fd9-4aff-b19f-38b2bc709453"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4FC31CF-B9F7-4090-A0F5-C9A46C223FAE}">
  <ds:schemaRefs>
    <ds:schemaRef ds:uri="http://schemas.microsoft.com/sharepoint/v3/contenttype/forms"/>
  </ds:schemaRefs>
</ds:datastoreItem>
</file>

<file path=customXml/itemProps2.xml><?xml version="1.0" encoding="utf-8"?>
<ds:datastoreItem xmlns:ds="http://schemas.openxmlformats.org/officeDocument/2006/customXml" ds:itemID="{C83ACBB6-F717-46E2-A586-3F1EDE954D00}">
  <ds:schemaRefs>
    <ds:schemaRef ds:uri="http://www.w3.org/XML/1998/namespace"/>
    <ds:schemaRef ds:uri="http://schemas.openxmlformats.org/package/2006/metadata/core-properties"/>
    <ds:schemaRef ds:uri="http://schemas.microsoft.com/office/2006/metadata/properties"/>
    <ds:schemaRef ds:uri="87479283-8fd9-4aff-b19f-38b2bc709453"/>
    <ds:schemaRef ds:uri="http://schemas.microsoft.com/office/2006/documentManagement/types"/>
    <ds:schemaRef ds:uri="http://purl.org/dc/elements/1.1/"/>
    <ds:schemaRef ds:uri="http://schemas.microsoft.com/office/infopath/2007/PartnerControls"/>
    <ds:schemaRef ds:uri="http://purl.org/dc/dcmitype/"/>
    <ds:schemaRef ds:uri="68c5841a-5909-4d2f-a544-c309ae69ac52"/>
    <ds:schemaRef ds:uri="http://purl.org/dc/terms/"/>
  </ds:schemaRefs>
</ds:datastoreItem>
</file>

<file path=customXml/itemProps3.xml><?xml version="1.0" encoding="utf-8"?>
<ds:datastoreItem xmlns:ds="http://schemas.openxmlformats.org/officeDocument/2006/customXml" ds:itemID="{D944B110-9589-45F6-9D17-042CCDA82C1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8c5841a-5909-4d2f-a544-c309ae69ac52"/>
    <ds:schemaRef ds:uri="87479283-8fd9-4aff-b19f-38b2bc70945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TM02900769[[fn=Retrospect]]</Template>
  <TotalTime>0</TotalTime>
  <Words>1880</Words>
  <Application>Microsoft Office PowerPoint</Application>
  <PresentationFormat>Widescreen</PresentationFormat>
  <Paragraphs>255</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Calibri</vt:lpstr>
      <vt:lpstr>Calibri Light</vt:lpstr>
      <vt:lpstr>Century Gothic</vt:lpstr>
      <vt:lpstr>Times New Roman</vt:lpstr>
      <vt:lpstr>Wingdings</vt:lpstr>
      <vt:lpstr>Retrospect</vt:lpstr>
      <vt:lpstr>DRAMA YEAR 7 </vt:lpstr>
      <vt:lpstr>What are the Big Ideas for Drama?</vt:lpstr>
      <vt:lpstr>Curriculum Plan for Year 7 and how they link to the 5 Big Ideas:</vt:lpstr>
      <vt:lpstr>Introduction to the Subject of Drama </vt:lpstr>
      <vt:lpstr>The Big Idea:  CREATING A CHARACTER</vt:lpstr>
      <vt:lpstr>PowerPoint Presentation</vt:lpstr>
      <vt:lpstr>Big Idea: STORYTELLING</vt:lpstr>
      <vt:lpstr>Big Idea: Styles and Concepts</vt:lpstr>
      <vt:lpstr>The Big Idea:  Scripts – from page to stage</vt:lpstr>
    </vt:vector>
  </TitlesOfParts>
  <Company>The Evolve Trust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NBrown</dc:creator>
  <cp:lastModifiedBy>Lucy Brown (St Marks)</cp:lastModifiedBy>
  <cp:revision>1</cp:revision>
  <dcterms:created xsi:type="dcterms:W3CDTF">2019-05-21T17:15:39Z</dcterms:created>
  <dcterms:modified xsi:type="dcterms:W3CDTF">2022-01-19T12:02:46Z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85cb5ca7-451c-4054-afac-7ba7121b6540_Enabled">
    <vt:lpwstr>True</vt:lpwstr>
  </property>
  <property fmtid="{D5CDD505-2E9C-101B-9397-08002B2CF9AE}" pid="3" name="MSIP_Label_85cb5ca7-451c-4054-afac-7ba7121b6540_SiteId">
    <vt:lpwstr>0ac7ef71-5390-4002-acec-3580a9e90f80</vt:lpwstr>
  </property>
  <property fmtid="{D5CDD505-2E9C-101B-9397-08002B2CF9AE}" pid="4" name="MSIP_Label_85cb5ca7-451c-4054-afac-7ba7121b6540_Owner">
    <vt:lpwstr>IDubowski@brunts.evolvetrust.org</vt:lpwstr>
  </property>
  <property fmtid="{D5CDD505-2E9C-101B-9397-08002B2CF9AE}" pid="5" name="MSIP_Label_85cb5ca7-451c-4054-afac-7ba7121b6540_SetDate">
    <vt:lpwstr>2019-05-21T18:00:05.9863774Z</vt:lpwstr>
  </property>
  <property fmtid="{D5CDD505-2E9C-101B-9397-08002B2CF9AE}" pid="6" name="MSIP_Label_85cb5ca7-451c-4054-afac-7ba7121b6540_Name">
    <vt:lpwstr>Personal</vt:lpwstr>
  </property>
  <property fmtid="{D5CDD505-2E9C-101B-9397-08002B2CF9AE}" pid="7" name="MSIP_Label_85cb5ca7-451c-4054-afac-7ba7121b6540_Application">
    <vt:lpwstr>Microsoft Azure Information Protection</vt:lpwstr>
  </property>
  <property fmtid="{D5CDD505-2E9C-101B-9397-08002B2CF9AE}" pid="8" name="MSIP_Label_85cb5ca7-451c-4054-afac-7ba7121b6540_Extended_MSFT_Method">
    <vt:lpwstr>Manual</vt:lpwstr>
  </property>
  <property fmtid="{D5CDD505-2E9C-101B-9397-08002B2CF9AE}" pid="9" name="Sensitivity">
    <vt:lpwstr>Personal</vt:lpwstr>
  </property>
  <property fmtid="{D5CDD505-2E9C-101B-9397-08002B2CF9AE}" pid="10" name="ContentTypeId">
    <vt:lpwstr>0x01010060FA3C0C86B6F74BBA11D242FD2AEF83</vt:lpwstr>
  </property>
</Properties>
</file>