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04A89-A295-42F5-9A9C-C74ADA4A6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DA008-CDE5-465A-9BC0-1ED00FA3E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B63F5-C22A-46C7-9971-E6ECCC67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4FFC8-320C-45AA-866F-C1E19DBD5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420EF-ECE5-4D7C-8DE7-410EC8A4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92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4E3D-45D5-40BF-A7A8-2B4886DA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8C905-42A0-4F82-8DD7-B8BBC4651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A85A0-7C5F-44CE-94ED-0B81F619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2F39-B674-4852-9554-E5DA1778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F6001-694C-46EC-98D9-5F411A14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7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D8B6DF-AF5F-4B86-8276-A77A4A7DB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FE63A-BC2D-429C-8AD0-AF6B7C539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214E6-77A2-40AA-898A-A9486AB6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CEA1F-0BE3-4C69-9624-EDCF70ACB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2C451-7197-4A7A-B055-3AEC3777C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3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90E1C-78DA-4B5D-9737-017156891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B35BD-B5E8-4F95-91C2-BE6D7DC29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736D9-BCD4-4E20-BEE0-66E3B8F2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49019-7888-4225-9AD7-0305BC21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DF14A-7B3C-4247-AEC1-3D9B64ED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9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45288-C63B-4A59-BE8F-09FA1C54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7432B-E192-4FA7-9B7A-6697BAB7F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5509C-A781-4F2C-972B-74AE941C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7641F-A19C-41C3-97ED-B49CB2D1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6015B-E1C1-42F7-8059-D8743836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45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EAB7-D56F-4F69-8492-08ABD6E81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90AE8-13C6-47F8-A58D-4FD3A71C5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FB50C-4D94-45A3-A463-BE42D78F0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9D8AB-D1BA-4098-BA7E-3409FA1A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B85DB-F64C-476C-9822-307AB352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07F0C-18CD-464F-86F0-D9AA53D3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08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353A9-BB5E-4B2D-A3F2-18D4D946C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87E43-B08A-45EC-BF65-3840E33D4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EFC06-3D02-41F6-8391-702B0AEB0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93A05-8F01-49EE-858A-C2F0960BB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6AD52-DC16-48F1-8F6F-30F5B9DCB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140719-9BDC-4D43-B945-0C6FEE5D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A3D259-78D9-4B5C-9B2E-74693FC66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C969AC-1EF7-42C8-8C76-FFEB7511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8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84FFB-4448-48D0-83B0-8D10BEE9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FA4295-6A39-4611-9D97-50FE5D325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8E85D-FDB5-4EE3-B9F6-047C37A4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F7C74-AE23-48A8-8C82-6AAC15AD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9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E8B7E1-A998-4660-BDDF-1ED9E4250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128CEA-DCBB-4318-A519-E0E83BFC4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4B0DA-E208-497D-AD89-FD01BBDD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3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244EE-38E0-4C4A-820F-F6175522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E3920-323B-4067-BB8E-24A300488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8340B-0832-423B-8626-57BF2E899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6481A-6937-4ECF-9C48-CE8A690AB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6CF58-563E-46F3-9E10-9CB12271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87E6B-A5AB-4AC1-812E-C8D58B9F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84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3230-A1F2-4ED8-AFB3-DB7E369A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9E659-FF9A-471B-ACA2-FED2759C6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BA6587-F8CF-4675-BE33-7BE9F25B3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29AD8-22E5-441E-831A-4DB4CFDB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D9A02-F10B-472B-80F1-E1684DBB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50B21-8B8C-4A8C-9203-E0C6B8830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EA63CB-9020-4E3D-87D8-3D7679AC0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80E5D-CB09-4C04-8896-442E07353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AF5D3-0CE0-465E-BA85-483AC5A72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BEC2-C19F-418F-AF4E-1CA29A52E458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0841C-574A-4A51-8355-DCCC69916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FE5C0-8E48-492F-8BDE-4FE152FCD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DDE9B-C801-4278-8A10-1BF17CF086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4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68CC618-C955-4ED6-8D70-7E40716B8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71094"/>
              </p:ext>
            </p:extLst>
          </p:nvPr>
        </p:nvGraphicFramePr>
        <p:xfrm>
          <a:off x="1149292" y="16505"/>
          <a:ext cx="9430570" cy="1171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30">
                  <a:extLst>
                    <a:ext uri="{9D8B030D-6E8A-4147-A177-3AD203B41FA5}">
                      <a16:colId xmlns:a16="http://schemas.microsoft.com/office/drawing/2014/main" val="13804876"/>
                    </a:ext>
                  </a:extLst>
                </a:gridCol>
                <a:gridCol w="2905749">
                  <a:extLst>
                    <a:ext uri="{9D8B030D-6E8A-4147-A177-3AD203B41FA5}">
                      <a16:colId xmlns:a16="http://schemas.microsoft.com/office/drawing/2014/main" val="1012518001"/>
                    </a:ext>
                  </a:extLst>
                </a:gridCol>
                <a:gridCol w="2913068">
                  <a:extLst>
                    <a:ext uri="{9D8B030D-6E8A-4147-A177-3AD203B41FA5}">
                      <a16:colId xmlns:a16="http://schemas.microsoft.com/office/drawing/2014/main" val="2721461920"/>
                    </a:ext>
                  </a:extLst>
                </a:gridCol>
                <a:gridCol w="3181823">
                  <a:extLst>
                    <a:ext uri="{9D8B030D-6E8A-4147-A177-3AD203B41FA5}">
                      <a16:colId xmlns:a16="http://schemas.microsoft.com/office/drawing/2014/main" val="1622498348"/>
                    </a:ext>
                  </a:extLst>
                </a:gridCol>
              </a:tblGrid>
              <a:tr h="160675">
                <a:tc>
                  <a:txBody>
                    <a:bodyPr/>
                    <a:lstStyle/>
                    <a:p>
                      <a:r>
                        <a:rPr lang="en-GB" sz="800" dirty="0"/>
                        <a:t>Term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Year 7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Year 8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Year 9 </a:t>
                      </a: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734603735"/>
                  </a:ext>
                </a:extLst>
              </a:tr>
              <a:tr h="1168570">
                <a:tc>
                  <a:txBody>
                    <a:bodyPr/>
                    <a:lstStyle/>
                    <a:p>
                      <a:r>
                        <a:rPr lang="en-GB" sz="600" dirty="0"/>
                        <a:t>Autumn 1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/>
                        <a:t>Elements of Music: Introducing Rhythm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</a:rPr>
                        <a:t>Performing simple and more complex rhythmic patterns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</a:rPr>
                        <a:t>Composing short repeated rhythmical patterns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</a:rPr>
                        <a:t>Listening to short rhythmic patterns and notating. Learning key rhythmic terminology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Exploring music of Africa, Samba, Western Classical, Popular music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Rhythm, Note Values including  Semibreve, Minim, Crotchet, 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Quaver, Semiquaver, Rest, Meter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Polyrhythm, Rehearse, Djembe, Surdo, Samba, Pulse, Beat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 noProof="0" dirty="0">
                        <a:solidFill>
                          <a:srgbClr val="FF0000"/>
                        </a:solidFill>
                        <a:highlight>
                          <a:srgbClr val="FF00FF"/>
                        </a:highlight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The History of the Blues: Introducing chords I,IV,V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skills: Keyboard chords I, IV, V</a:t>
                      </a:r>
                      <a:endParaRPr lang="en-GB" sz="900" b="0" i="0" u="none" strike="noStrike" noProof="0" dirty="0"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and improvising around the blues scale using chords, scales and blue notes</a:t>
                      </a:r>
                      <a:endParaRPr lang="en-GB" sz="900" b="0" i="0" u="none" strike="noStrike" noProof="0" dirty="0"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range of Blues music and identifying key features</a:t>
                      </a:r>
                      <a:endParaRPr lang="en-GB" sz="900" b="0" i="0" u="none" strike="noStrike" noProof="0" dirty="0"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history and origins of the Blues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Blues, Chords (I, IV, V), Blue-note, Blues scale, Improvise, Blues instruments (</a:t>
                      </a:r>
                      <a:r>
                        <a:rPr lang="en-US" sz="9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</a:t>
                      </a: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Guitar, Drums, Piano), Slide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Exploring Popular Song: Four Chords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skills: </a:t>
                      </a:r>
                      <a:r>
                        <a:rPr lang="en-US" sz="900" b="0" i="0" u="none" strike="noStrike" noProof="0" dirty="0" err="1">
                          <a:highlight>
                            <a:srgbClr val="FFFF00"/>
                          </a:highlight>
                          <a:latin typeface="Avenir Next LT Pro"/>
                        </a:rPr>
                        <a:t>Ukelele</a:t>
                      </a: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, Keyboard, Drums and Voice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range of Popular songs and identifying chord progressions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Popular song styles and thinking about the key building blocks of Popular songs.</a:t>
                      </a: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 voice, Chest voice, Vocal technique words, Vibrato, Projection, Diction, Soprano, Alto, Tenor, Bass, Interpretation, Expression, Dynamic and Tempo markings (Italian terms)</a:t>
                      </a:r>
                      <a:endParaRPr lang="en-GB" sz="9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Sol-fa notes, Rehearse, Intonation, Phrasing</a:t>
                      </a:r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Chords I, II, III, IV,V,VI, </a:t>
                      </a:r>
                    </a:p>
                    <a:p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Seventh and added note chords, Drum fills, Parts of drum kit</a:t>
                      </a:r>
                    </a:p>
                    <a:p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Song Structure words</a:t>
                      </a: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132707444"/>
                  </a:ext>
                </a:extLst>
              </a:tr>
              <a:tr h="1017787">
                <a:tc>
                  <a:txBody>
                    <a:bodyPr/>
                    <a:lstStyle/>
                    <a:p>
                      <a:r>
                        <a:rPr lang="en-GB" sz="600" dirty="0"/>
                        <a:t>Autumn 2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noProof="0" dirty="0"/>
                        <a:t>Elements of Music: Introducing Pitch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simple one-line melody from notation on the keyboard/recorder and learning a song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and notating a short melody on the keyboard or tuned percussion</a:t>
                      </a:r>
                      <a:endParaRPr lang="en-GB" sz="900" b="0" i="0" u="none" strike="noStrike" noProof="0" dirty="0">
                        <a:highlight>
                          <a:srgbClr val="00FF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instrumental music and identifying families and individual instruments</a:t>
                      </a:r>
                      <a:endParaRPr lang="en-GB" sz="900" b="0" i="0" u="none" strike="noStrike" noProof="0" dirty="0">
                        <a:highlight>
                          <a:srgbClr val="00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music of Western Classical tradition, folk music, Popular music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Pitch, Treble clef, Bass clef, Note-names,  Score, Stave, Bar-line, Fingering (1-5), Melody, Keyboard, All note values</a:t>
                      </a:r>
                      <a:endParaRPr lang="en-US" sz="900" b="0" i="0" u="none" strike="noStrike" noProof="0" dirty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Blues into Jazz</a:t>
                      </a:r>
                      <a:endParaRPr lang="en-US" sz="9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skills: Singing or playing a Jazz/Blues/Ragtime piece as a class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blues song in groups using chords, melody, percussion and vocals</a:t>
                      </a:r>
                      <a:endParaRPr lang="en-GB" sz="900" b="0" i="0" u="none" strike="noStrike" noProof="0" dirty="0">
                        <a:highlight>
                          <a:srgbClr val="00FF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music examples, including "The Entertainer" and "In the Mood"</a:t>
                      </a:r>
                      <a:endParaRPr lang="en-GB" sz="900" b="0" i="0" u="none" strike="noStrike" noProof="0" dirty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legacy of the Blues and Jazz and how the genre evolved throughout the 20</a:t>
                      </a:r>
                      <a:r>
                        <a:rPr lang="en-US" sz="900" b="0" i="0" u="none" strike="noStrike" baseline="30000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th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 and 21</a:t>
                      </a:r>
                      <a:r>
                        <a:rPr lang="en-US" sz="900" b="0" i="0" u="none" strike="noStrike" baseline="30000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st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 century</a:t>
                      </a:r>
                      <a:endParaRPr lang="en-GB" sz="900" b="0" i="0" u="none" strike="noStrike" noProof="0" dirty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>
                        <a:buNone/>
                      </a:pPr>
                      <a:endParaRPr lang="en-GB" sz="90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Blues-influenced music: Jazz, Gospel, Rock N Roll, Rock, R n B, Hip-Hop, Reggae, Soul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Popular Song: Composing and Arranging a Popular Song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skills: Singing and playing a popular song arrangement as a class using added-note chords and vocal harmonies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song arrangement in groups OR chord progression with drum-beat on Cubase</a:t>
                      </a:r>
                      <a:endParaRPr lang="en-GB" sz="900" b="0" i="0" u="none" strike="noStrike" noProof="0" dirty="0">
                        <a:highlight>
                          <a:srgbClr val="00FF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songs using added-note chords and vocal harmony parts</a:t>
                      </a:r>
                      <a:endParaRPr lang="en-GB" sz="900" b="0" i="0" u="none" strike="noStrike" noProof="0" dirty="0">
                        <a:highlight>
                          <a:srgbClr val="00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ways in which textures may be developed using vocal harmonies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noProof="0" dirty="0">
                          <a:solidFill>
                            <a:srgbClr val="FF0000"/>
                          </a:solidFill>
                          <a:latin typeface="Avenir Next LT Pro"/>
                        </a:rPr>
                        <a:t>Rehearsing, Directing, Conducting, Arranging, Harmonising, Counter-melody, Improvising</a:t>
                      </a: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3573785113"/>
                  </a:ext>
                </a:extLst>
              </a:tr>
              <a:tr h="1319353">
                <a:tc>
                  <a:txBody>
                    <a:bodyPr/>
                    <a:lstStyle/>
                    <a:p>
                      <a:r>
                        <a:rPr lang="en-GB" sz="600" dirty="0"/>
                        <a:t>Spring 1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Musical Patterns: Gamelan Music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piece of Gamelan music combining two or more melodic patterns on tuned percussion or keyboard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simple Gamelan inspired pentatonic piece using repeated motifs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musical genres which use repeated melodic or rhythmic motifs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music of Indonesia and India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Cycle, Repetition, Gamelan, Pentatonic, Peking, Bonang, Saron,  Metallophone, Gong, Indonesia, Java, Bali, Sacred, </a:t>
                      </a:r>
                      <a:r>
                        <a:rPr lang="en-US" sz="9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Tabla</a:t>
                      </a: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Tala, Raga, Ostinato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Classical Music: An introduction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theme from a piece of classical repertoire, sung or played as a class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Remixing a Classical theme using music technology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pieces from the Classical period (1750-1810) and identifying features of Classical music</a:t>
                      </a:r>
                      <a:endParaRPr lang="en-GB" sz="900" b="0" i="0" u="none" strike="noStrike" noProof="0" dirty="0">
                        <a:highlight>
                          <a:srgbClr val="00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lives of classical composers Mozart, Haydn, Beethoven, </a:t>
                      </a:r>
                      <a:r>
                        <a:rPr lang="en-US" sz="900" b="0" i="0" u="none" strike="noStrike" noProof="0" dirty="0" err="1">
                          <a:highlight>
                            <a:srgbClr val="FF00FF"/>
                          </a:highlight>
                          <a:latin typeface="Avenir Next LT Pro"/>
                        </a:rPr>
                        <a:t>Nannerl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 and 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Chevalier de Saint-Georges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Major and minor scale, Phrase (including question and answer phrase), Accompaniment, Broken chord, Alberti bass, 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Classical style, Classical composers (names)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Sonata, Symphony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Theme and Variation: An Introduction</a:t>
                      </a:r>
                      <a:endParaRPr lang="en-US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theme from a set of variations as a class, sung or played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set of variations on a given theme on keyboards in pairs using change of tonality, rhythm and retrograde</a:t>
                      </a:r>
                      <a:endParaRPr lang="en-GB" sz="900" b="0" i="0" u="none" strike="noStrike" noProof="0" dirty="0">
                        <a:highlight>
                          <a:srgbClr val="00FF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pieces in variation form</a:t>
                      </a:r>
                      <a:endParaRPr lang="en-GB" sz="900" b="0" i="0" u="none" strike="noStrike" noProof="0" dirty="0">
                        <a:highlight>
                          <a:srgbClr val="00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ways in which a theme may be transformed or developed using variation techniques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rgbClr val="FF0000"/>
                          </a:solidFill>
                          <a:latin typeface="Avenir Next LT Pro"/>
                        </a:rPr>
                        <a:t>Theme and Variation, Development, retrograde, inversion, Modulation, , Dotted notes, Ornamentation</a:t>
                      </a:r>
                      <a:endParaRPr lang="en-GB" sz="900" b="1" i="0" u="none" strike="noStrike" noProof="0" dirty="0">
                        <a:solidFill>
                          <a:srgbClr val="FF0000"/>
                        </a:solidFill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736046012"/>
                  </a:ext>
                </a:extLst>
              </a:tr>
              <a:tr h="1168570">
                <a:tc>
                  <a:txBody>
                    <a:bodyPr/>
                    <a:lstStyle/>
                    <a:p>
                      <a:r>
                        <a:rPr lang="en-GB" sz="600" dirty="0"/>
                        <a:t>Spring 2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Musical Patterns: Exploring </a:t>
                      </a:r>
                      <a:r>
                        <a:rPr lang="en-US" sz="900" b="1" i="0" u="none" strike="noStrike" noProof="0" dirty="0" err="1">
                          <a:latin typeface="Avenir Next LT Pro"/>
                        </a:rPr>
                        <a:t>Minlmalism</a:t>
                      </a:r>
                      <a:endParaRPr lang="en-US" sz="900" b="1" i="0" u="none" strike="noStrike" noProof="0" dirty="0"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piece of minimalist music as a class: Terry Riley “in C”</a:t>
                      </a:r>
                      <a:endParaRPr lang="en-GB" sz="900" b="0" i="0" u="none" strike="noStrike" noProof="0" dirty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minimalist piece in groups</a:t>
                      </a:r>
                      <a:endParaRPr lang="en-GB" sz="900" b="0" i="0" u="none" strike="noStrike" noProof="0" dirty="0">
                        <a:highlight>
                          <a:srgbClr val="00FF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variety of minimalist pieces and identifying key features</a:t>
                      </a:r>
                      <a:endParaRPr lang="en-GB" sz="900" b="0" i="0" u="none" strike="noStrike" noProof="0" dirty="0">
                        <a:highlight>
                          <a:srgbClr val="00FF00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music of Western Classical tradition since 1960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Minimalism, Phasing, Shifting, Loop, accent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900" b="0" i="0" u="none" strike="noStrike" noProof="0" dirty="0">
                        <a:solidFill>
                          <a:srgbClr val="FF0000"/>
                        </a:solidFill>
                        <a:highlight>
                          <a:srgbClr val="FF00FF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Classical Music: 19</a:t>
                      </a:r>
                      <a:r>
                        <a:rPr lang="en-US" sz="900" b="1" i="0" u="none" strike="noStrike" baseline="30000" noProof="0" dirty="0">
                          <a:latin typeface="Avenir Next LT Pro"/>
                        </a:rPr>
                        <a:t>th</a:t>
                      </a:r>
                      <a:r>
                        <a:rPr lang="en-US" sz="900" b="1" i="0" u="none" strike="noStrike" noProof="0" dirty="0">
                          <a:latin typeface="Avenir Next LT Pro"/>
                        </a:rPr>
                        <a:t> to 20</a:t>
                      </a:r>
                      <a:r>
                        <a:rPr lang="en-US" sz="900" b="1" i="0" u="none" strike="noStrike" baseline="30000" noProof="0" dirty="0">
                          <a:latin typeface="Avenir Next LT Pro"/>
                        </a:rPr>
                        <a:t>th</a:t>
                      </a:r>
                      <a:r>
                        <a:rPr lang="en-US" sz="900" b="1" i="0" u="none" strike="noStrike" noProof="0" dirty="0">
                          <a:latin typeface="Avenir Next LT Pro"/>
                        </a:rPr>
                        <a:t> Century styles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theme from a Romantic/20</a:t>
                      </a:r>
                      <a:r>
                        <a:rPr lang="en-US" sz="900" b="0" i="0" u="none" strike="noStrike" baseline="30000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th</a:t>
                      </a: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 Century repertoire sung or played in pairs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response to a chosen movement from Holst’s Planet suite In groups OR see LSO Discovery key season repertoire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the Planets suite and </a:t>
                      </a:r>
                      <a:r>
                        <a:rPr lang="en-US" sz="900" b="0" i="0" u="none" strike="noStrike" noProof="0" dirty="0" err="1">
                          <a:highlight>
                            <a:srgbClr val="00FF00"/>
                          </a:highlight>
                          <a:latin typeface="Avenir Next LT Pro"/>
                        </a:rPr>
                        <a:t>identfying</a:t>
                      </a: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 key features. Writing a piece of extended prose on one movement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value of classical music through concert visits, discussion and further listening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Listening to the music of Florence Price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music, motif, chromatic, audience, Romantic music, Contemporary Music, Orchestra</a:t>
                      </a:r>
                      <a:r>
                        <a:rPr lang="en-US" sz="9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900" b="0" i="0" u="none" strike="noStrike" noProof="0" dirty="0">
                        <a:solidFill>
                          <a:srgbClr val="FF0000"/>
                        </a:solidFill>
                        <a:highlight>
                          <a:srgbClr val="FF00FF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Calibri"/>
                        </a:rPr>
                        <a:t>Exploring Ground Bass</a:t>
                      </a:r>
                      <a:endParaRPr lang="en-US" sz="9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Calibri"/>
                        </a:rPr>
                        <a:t>Performing Pachelbel’s canon in parts on classroom instruments</a:t>
                      </a:r>
                      <a:endParaRPr lang="en-GB" sz="9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Calibri"/>
                        </a:rPr>
                        <a:t>Composing a piece of music combining two or more layers using ground bass</a:t>
                      </a:r>
                      <a:endParaRPr lang="en-GB" sz="9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  <a:latin typeface="Calibri"/>
                        </a:rPr>
                        <a:t>Listening to a variety of excerpts which use ground bass and using descriptive prose to highlight key features</a:t>
                      </a:r>
                      <a:endParaRPr lang="en-GB" sz="9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Calibri"/>
                        </a:rPr>
                        <a:t>Exploring the music of the Baroque, Classical periods and revisiting song form (see The Blues) </a:t>
                      </a:r>
                      <a:endParaRPr lang="en-US" sz="9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Ground bass, Baroque Music, passing notes, polyphonic, homophonic, monophonic, repetition</a:t>
                      </a:r>
                      <a:r>
                        <a:rPr lang="en-GB" sz="9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  <a:endParaRPr lang="en-GB" sz="900" dirty="0"/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841428693"/>
                  </a:ext>
                </a:extLst>
              </a:tr>
              <a:tr h="1017787">
                <a:tc>
                  <a:txBody>
                    <a:bodyPr/>
                    <a:lstStyle/>
                    <a:p>
                      <a:r>
                        <a:rPr lang="en-GB" sz="600" dirty="0"/>
                        <a:t>Summer 1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/>
                        <a:t>Music, Mood and the Movies: The building blocks of Film Music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</a:rPr>
                        <a:t>Performing from a selection of film themes using notation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</a:rPr>
                        <a:t>Composing in groups using a storyboard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</a:rPr>
                        <a:t>Listening to a variety of film scores and identifying key elements and devices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Exploring film music of the 20</a:t>
                      </a:r>
                      <a:r>
                        <a:rPr lang="en-US" sz="900" b="0" i="0" u="none" strike="noStrike" baseline="30000" noProof="0" dirty="0">
                          <a:highlight>
                            <a:srgbClr val="FF00FF"/>
                          </a:highlight>
                        </a:rPr>
                        <a:t>th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 and 21</a:t>
                      </a:r>
                      <a:r>
                        <a:rPr lang="en-US" sz="900" b="0" i="0" u="none" strike="noStrike" baseline="30000" noProof="0" dirty="0">
                          <a:highlight>
                            <a:srgbClr val="FF00FF"/>
                          </a:highlight>
                        </a:rPr>
                        <a:t>st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 century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highlight>
                          <a:srgbClr val="FFFF00"/>
                        </a:highlight>
                        <a:latin typeface="Avenir Next LT Pro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Musical device words: Ostinato, Discord, Drone, Concord, Repetition, Bitonal, Legato, accented</a:t>
                      </a:r>
                      <a:endParaRPr lang="en-GB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Musical elements words: Pitch, Rhythm, Tempo, Timbre, Dynamics (and Italian terms), Articulation, Story-board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900" dirty="0">
                        <a:solidFill>
                          <a:srgbClr val="FF0000"/>
                        </a:solidFill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Classical Music/ICT: Remix the Orchestral theme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theme from a Classical piece in time to a click track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an arrangement of the theme using </a:t>
                      </a:r>
                      <a:r>
                        <a:rPr lang="en-US" sz="900" b="1" i="0" u="none" strike="noStrike" noProof="0" dirty="0" err="1">
                          <a:highlight>
                            <a:srgbClr val="00FFFF"/>
                          </a:highlight>
                          <a:latin typeface="Avenir Next LT Pro"/>
                        </a:rPr>
                        <a:t>BandLab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highlight>
                            <a:srgbClr val="00FF00"/>
                          </a:highlight>
                          <a:latin typeface="Avenir Next LT Pro"/>
                        </a:rPr>
                        <a:t>Listening to a range of remixed versions of Classical pieces and identifying key techniques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ways in which music may be developed/varied/modified  using music technology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strike="noStrike" noProof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 err="1">
                          <a:solidFill>
                            <a:srgbClr val="FF0000"/>
                          </a:solidFill>
                          <a:latin typeface="Avenir Next LT Pro"/>
                        </a:rPr>
                        <a:t>BandLab</a:t>
                      </a:r>
                      <a:r>
                        <a:rPr lang="en-US" sz="900" b="1" i="0" u="none" strike="noStrike" noProof="0" dirty="0">
                          <a:solidFill>
                            <a:srgbClr val="FF0000"/>
                          </a:solidFill>
                          <a:latin typeface="Avenir Next LT Pro"/>
                        </a:rPr>
                        <a:t>: MIDI, Audio, Edit, </a:t>
                      </a:r>
                      <a:r>
                        <a:rPr lang="en-US" sz="900" b="1" i="0" u="none" strike="noStrike" noProof="0" dirty="0" err="1">
                          <a:solidFill>
                            <a:srgbClr val="FF0000"/>
                          </a:solidFill>
                          <a:latin typeface="Avenir Next LT Pro"/>
                        </a:rPr>
                        <a:t>Quantise</a:t>
                      </a:r>
                      <a:r>
                        <a:rPr lang="en-US" sz="900" b="1" i="0" u="none" strike="noStrike" noProof="0" dirty="0">
                          <a:solidFill>
                            <a:srgbClr val="FF0000"/>
                          </a:solidFill>
                          <a:latin typeface="Avenir Next LT Pro"/>
                        </a:rPr>
                        <a:t>, Click track, BMP, Loop</a:t>
                      </a:r>
                      <a:endParaRPr lang="en-US" sz="900" b="1" i="0" u="none" strike="noStrike" noProof="0" dirty="0">
                        <a:highlight>
                          <a:srgbClr val="FF00FF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Rhythms of the World: West African Djembe </a:t>
                      </a:r>
                      <a:endParaRPr lang="en-US" sz="900" b="1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highlight>
                            <a:srgbClr val="FFFF00"/>
                          </a:highlight>
                        </a:rPr>
                        <a:t>Performing on Djembes as a whole class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highlight>
                            <a:srgbClr val="00FF00"/>
                          </a:highlight>
                        </a:rPr>
                        <a:t>Learning different drumming techniques such as slap, tone, bass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highlight>
                            <a:srgbClr val="00FFFF"/>
                          </a:highlight>
                        </a:rPr>
                        <a:t>Composing structured polyrhythmic Djembe pieces in small groups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highlight>
                            <a:srgbClr val="FF00FF"/>
                          </a:highlight>
                        </a:rPr>
                        <a:t>Exploring conventions of West African Drumming Music and its importance in musical cultures/traditions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>
                          <a:highlight>
                            <a:srgbClr val="FF00FF"/>
                          </a:highlight>
                        </a:rPr>
                        <a:t>Exploring links between West African drumming and popular/commercial music patterns heard in the UK/Europe/US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Djembe, Cross-rhythm, Polyrhythm, improvise, fill, Slap, Tone, Bass</a:t>
                      </a: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725064201"/>
                  </a:ext>
                </a:extLst>
              </a:tr>
              <a:tr h="7916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600" dirty="0"/>
                        <a:t>Summer 2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Film Composing using ICT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FF"/>
                          </a:highlight>
                          <a:latin typeface="Avenir Next LT Pro"/>
                        </a:rPr>
                        <a:t>Composing a film score using Cubase OR classroom instruments to a projected film clip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Underscore, Main theme, Title Music, End credits, </a:t>
                      </a:r>
                      <a:r>
                        <a:rPr lang="en-US" sz="9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Synchronise</a:t>
                      </a:r>
                      <a:r>
                        <a:rPr lang="en-US" sz="9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Atmosphere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900" b="0" i="0" u="none" strike="noStrike" noProof="0" dirty="0">
                        <a:solidFill>
                          <a:srgbClr val="FF0000"/>
                        </a:solidFill>
                        <a:highlight>
                          <a:srgbClr val="00FFFF"/>
                        </a:highlight>
                        <a:latin typeface="Avenir Next LT Pro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dirty="0">
                          <a:latin typeface="Avenir Next LT Pro"/>
                        </a:rPr>
                        <a:t>Dance Music: Exploring Dance styles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  <a:latin typeface="Avenir Next LT Pro"/>
                        </a:rPr>
                        <a:t>Performing a popular dance track as a class ensemble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  <a:latin typeface="Avenir Next LT Pro"/>
                        </a:rPr>
                        <a:t>Exploring the History and Tradition of Dance Styles from the Baroque period to present</a:t>
                      </a:r>
                    </a:p>
                    <a:p>
                      <a:pPr lvl="0"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rgbClr val="FF0000"/>
                          </a:solidFill>
                          <a:latin typeface="Avenir Next LT Pro"/>
                        </a:rPr>
                        <a:t>Baroque Dance, Waltz, March, Disco, Club dance, Note values, Simple/Compound time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/>
                        <a:t>Rhythms of the World: Samba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</a:rPr>
                        <a:t>Performing on traditional Sama Percussion instruments, including Surdo, </a:t>
                      </a:r>
                      <a:r>
                        <a:rPr lang="en-US" sz="900" b="0" i="0" u="none" strike="noStrike" noProof="0" dirty="0" err="1">
                          <a:highlight>
                            <a:srgbClr val="FFFF00"/>
                          </a:highlight>
                        </a:rPr>
                        <a:t>Repenike</a:t>
                      </a:r>
                      <a:r>
                        <a:rPr lang="en-US" sz="900" b="0" i="0" u="none" strike="noStrike" noProof="0" dirty="0">
                          <a:highlight>
                            <a:srgbClr val="FFFF00"/>
                          </a:highlight>
                        </a:rPr>
                        <a:t> etc. </a:t>
                      </a:r>
                      <a:endParaRPr lang="en-US" sz="9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00FF00"/>
                          </a:highlight>
                        </a:rPr>
                        <a:t>Learning set rhythms using cross-rhythm, polyrhythm, syncopation</a:t>
                      </a:r>
                      <a:endParaRPr lang="en-US" sz="9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Exploring the conventions of Samba, </a:t>
                      </a:r>
                      <a:r>
                        <a:rPr lang="en-US" sz="900" b="0" i="0" u="none" strike="noStrike" noProof="0" dirty="0" err="1">
                          <a:highlight>
                            <a:srgbClr val="FF00FF"/>
                          </a:highlight>
                        </a:rPr>
                        <a:t>indluding</a:t>
                      </a:r>
                      <a:r>
                        <a:rPr lang="en-US" sz="900" b="0" i="0" u="none" strike="noStrike" noProof="0" dirty="0">
                          <a:highlight>
                            <a:srgbClr val="FF00FF"/>
                          </a:highlight>
                        </a:rPr>
                        <a:t> events in which it is played and heard</a:t>
                      </a:r>
                      <a:endParaRPr lang="en-US" sz="9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noProof="0" dirty="0">
                          <a:solidFill>
                            <a:srgbClr val="FF0000"/>
                          </a:solidFill>
                        </a:rPr>
                        <a:t>Surdo, </a:t>
                      </a:r>
                      <a:r>
                        <a:rPr lang="en-GB" sz="900" b="1" i="0" u="none" strike="noStrike" noProof="0" dirty="0" err="1">
                          <a:solidFill>
                            <a:srgbClr val="FF0000"/>
                          </a:solidFill>
                        </a:rPr>
                        <a:t>Percusion</a:t>
                      </a:r>
                      <a:r>
                        <a:rPr lang="en-GB" sz="900" b="1" i="0" u="none" strike="noStrike" noProof="0" dirty="0">
                          <a:solidFill>
                            <a:srgbClr val="FF0000"/>
                          </a:solidFill>
                        </a:rPr>
                        <a:t>, </a:t>
                      </a:r>
                      <a:r>
                        <a:rPr lang="en-GB" sz="900" b="1" i="0" u="none" strike="noStrike" noProof="0" dirty="0" err="1">
                          <a:solidFill>
                            <a:srgbClr val="FF0000"/>
                          </a:solidFill>
                        </a:rPr>
                        <a:t>Repenike</a:t>
                      </a:r>
                      <a:r>
                        <a:rPr lang="en-GB" sz="900" b="1" i="0" u="none" strike="noStrike" noProof="0" dirty="0">
                          <a:solidFill>
                            <a:srgbClr val="FF0000"/>
                          </a:solidFill>
                        </a:rPr>
                        <a:t>, Call and response, Master-drummer, polyrhythm, Cross-rhythm</a:t>
                      </a:r>
                      <a:endParaRPr lang="en-GB" sz="900" dirty="0"/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013043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3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3C0C86B6F74BBA11D242FD2AEF83" ma:contentTypeVersion="10" ma:contentTypeDescription="Create a new document." ma:contentTypeScope="" ma:versionID="91e4fa096de1d6473be316e3d718a4c5">
  <xsd:schema xmlns:xsd="http://www.w3.org/2001/XMLSchema" xmlns:xs="http://www.w3.org/2001/XMLSchema" xmlns:p="http://schemas.microsoft.com/office/2006/metadata/properties" xmlns:ns2="68c5841a-5909-4d2f-a544-c309ae69ac52" xmlns:ns3="87479283-8fd9-4aff-b19f-38b2bc709453" targetNamespace="http://schemas.microsoft.com/office/2006/metadata/properties" ma:root="true" ma:fieldsID="37719f635a55a21c6c74f55fc2c350a0" ns2:_="" ns3:_="">
    <xsd:import namespace="68c5841a-5909-4d2f-a544-c309ae69ac52"/>
    <xsd:import namespace="87479283-8fd9-4aff-b19f-38b2bc7094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c5841a-5909-4d2f-a544-c309ae69ac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479283-8fd9-4aff-b19f-38b2bc70945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B4314E-5A79-48A7-8C93-9269012EA0F6}"/>
</file>

<file path=customXml/itemProps2.xml><?xml version="1.0" encoding="utf-8"?>
<ds:datastoreItem xmlns:ds="http://schemas.openxmlformats.org/officeDocument/2006/customXml" ds:itemID="{ACA0F796-A194-4922-B0A8-17FA5C3057DB}"/>
</file>

<file path=customXml/itemProps3.xml><?xml version="1.0" encoding="utf-8"?>
<ds:datastoreItem xmlns:ds="http://schemas.openxmlformats.org/officeDocument/2006/customXml" ds:itemID="{F9E04129-E8B6-4DD4-BE38-19D31562FE41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1471</Words>
  <Application>Microsoft Office PowerPoint</Application>
  <PresentationFormat>Widescreen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Fitz Gerald (St Marks)</dc:creator>
  <cp:lastModifiedBy>Catherine Fitz Gerald (St Marks)</cp:lastModifiedBy>
  <cp:revision>1</cp:revision>
  <dcterms:created xsi:type="dcterms:W3CDTF">2022-07-18T08:59:23Z</dcterms:created>
  <dcterms:modified xsi:type="dcterms:W3CDTF">2022-07-18T09:01:01Z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0x01010060FA3C0C86B6F74BBA11D242FD2AEF83</vt:lpwstr>
  </property>
</Properties>
</file>