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sldIdLst>
    <p:sldId id="258" r:id="rId5"/>
    <p:sldId id="267"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 Brown" initials="NB" lastIdx="1" clrIdx="0">
    <p:extLst>
      <p:ext uri="{19B8F6BF-5375-455C-9EA6-DF929625EA0E}">
        <p15:presenceInfo xmlns:p15="http://schemas.microsoft.com/office/powerpoint/2012/main" userId="S-1-5-21-3222057949-4235885433-3024798984-319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871126-5787-481E-BE39-6BA0181F9D19}" v="34" dt="2020-05-22T09:55:37.455"/>
    <p1510:client id="{432B8B85-23D3-408E-9A61-286F3B4EC2C2}" v="258" dt="2020-05-21T13:47:22.629"/>
    <p1510:client id="{FBB56394-1619-4B54-B9FC-A2799B4C4171}" v="2" dt="2020-05-21T13:58:43.312"/>
    <p1510:client id="{844C183D-6209-417D-8876-CCAB95E944BA}" v="1" dt="2020-05-21T13:50:24.037"/>
    <p1510:client id="{84786BC4-C532-492A-B055-77B4FC9D6D2E}" v="9" dt="2020-06-29T10:49:42.8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EEC011D-BC32-4D42-AE26-CC836348CF6D}"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BC9403-AA78-4C70-8000-0CB673B5D44E}"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492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EC011D-BC32-4D42-AE26-CC836348CF6D}"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906786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EC011D-BC32-4D42-AE26-CC836348CF6D}"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4291095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EC011D-BC32-4D42-AE26-CC836348CF6D}"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145171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EC011D-BC32-4D42-AE26-CC836348CF6D}"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BC9403-AA78-4C70-8000-0CB673B5D44E}"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997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EEC011D-BC32-4D42-AE26-CC836348CF6D}" type="datetimeFigureOut">
              <a:rPr lang="en-GB" smtClean="0"/>
              <a:t>19/01/2022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3579168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EEC011D-BC32-4D42-AE26-CC836348CF6D}" type="datetimeFigureOut">
              <a:rPr lang="en-GB" smtClean="0"/>
              <a:t>19/01/2022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2768819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EEC011D-BC32-4D42-AE26-CC836348CF6D}" type="datetimeFigureOut">
              <a:rPr lang="en-GB" smtClean="0"/>
              <a:t>19/01/2022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445736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EEC011D-BC32-4D42-AE26-CC836348CF6D}" type="datetimeFigureOut">
              <a:rPr lang="en-GB" smtClean="0"/>
              <a:t>19/01/2022</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187820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EEC011D-BC32-4D42-AE26-CC836348CF6D}" type="datetimeFigureOut">
              <a:rPr lang="en-GB" smtClean="0"/>
              <a:t>19/01/2022</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BBC9403-AA78-4C70-8000-0CB673B5D44E}" type="slidenum">
              <a:rPr lang="en-GB" smtClean="0"/>
              <a:t>‹#›</a:t>
            </a:fld>
            <a:endParaRPr lang="en-GB"/>
          </a:p>
        </p:txBody>
      </p:sp>
    </p:spTree>
    <p:extLst>
      <p:ext uri="{BB962C8B-B14F-4D97-AF65-F5344CB8AC3E}">
        <p14:creationId xmlns:p14="http://schemas.microsoft.com/office/powerpoint/2010/main" val="381417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EEC011D-BC32-4D42-AE26-CC836348CF6D}" type="datetimeFigureOut">
              <a:rPr lang="en-GB" smtClean="0"/>
              <a:t>19/01/2022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1329134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EEC011D-BC32-4D42-AE26-CC836348CF6D}" type="datetimeFigureOut">
              <a:rPr lang="en-GB" smtClean="0"/>
              <a:t>19/01/2022</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BBC9403-AA78-4C70-8000-0CB673B5D44E}"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06330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Black_British" TargetMode="External"/><Relationship Id="rId7" Type="http://schemas.openxmlformats.org/officeDocument/2006/relationships/hyperlink" Target="https://en.wikipedia.org/wiki/Institutional_racism"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s://en.wikipedia.org/wiki/Public_inquiry" TargetMode="External"/><Relationship Id="rId5" Type="http://schemas.openxmlformats.org/officeDocument/2006/relationships/hyperlink" Target="https://en.wikipedia.org/wiki/Hate_crime" TargetMode="External"/><Relationship Id="rId4" Type="http://schemas.openxmlformats.org/officeDocument/2006/relationships/hyperlink" Target="https://en.wikipedia.org/wiki/South_East_(London_sub_region)"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850" y="286603"/>
            <a:ext cx="5453448" cy="1450757"/>
          </a:xfrm>
        </p:spPr>
        <p:txBody>
          <a:bodyPr>
            <a:normAutofit fontScale="90000"/>
          </a:bodyPr>
          <a:lstStyle/>
          <a:p>
            <a:r>
              <a:rPr lang="en-GB" sz="2400" b="1"/>
              <a:t>Big Idea:</a:t>
            </a:r>
            <a:br>
              <a:rPr lang="en-GB" b="1"/>
            </a:br>
            <a:r>
              <a:rPr lang="en-GB" b="1" u="sng"/>
              <a:t>Creating a </a:t>
            </a:r>
            <a:br>
              <a:rPr lang="en-GB" b="1" u="sng"/>
            </a:br>
            <a:r>
              <a:rPr lang="en-GB" b="1" u="sng"/>
              <a:t>Character</a:t>
            </a:r>
          </a:p>
        </p:txBody>
      </p:sp>
      <p:sp>
        <p:nvSpPr>
          <p:cNvPr id="4" name="TextBox 3"/>
          <p:cNvSpPr txBox="1"/>
          <p:nvPr/>
        </p:nvSpPr>
        <p:spPr>
          <a:xfrm>
            <a:off x="2729345" y="6428509"/>
            <a:ext cx="5070764" cy="646331"/>
          </a:xfrm>
          <a:prstGeom prst="rect">
            <a:avLst/>
          </a:prstGeom>
          <a:noFill/>
        </p:spPr>
        <p:txBody>
          <a:bodyPr wrap="square" rtlCol="0">
            <a:spAutoFit/>
          </a:bodyPr>
          <a:lstStyle/>
          <a:p>
            <a:pPr algn="ctr"/>
            <a:r>
              <a:rPr lang="en-GB">
                <a:solidFill>
                  <a:schemeClr val="bg1"/>
                </a:solidFill>
              </a:rPr>
              <a:t>YEAR 8 KNOWLEDGE ORGANISER – DRAMA </a:t>
            </a:r>
          </a:p>
          <a:p>
            <a:endParaRPr lang="en-GB"/>
          </a:p>
        </p:txBody>
      </p:sp>
      <p:sp>
        <p:nvSpPr>
          <p:cNvPr id="7" name="TextBox 6"/>
          <p:cNvSpPr txBox="1"/>
          <p:nvPr/>
        </p:nvSpPr>
        <p:spPr>
          <a:xfrm>
            <a:off x="667265" y="2484951"/>
            <a:ext cx="3215928" cy="6709529"/>
          </a:xfrm>
          <a:prstGeom prst="rect">
            <a:avLst/>
          </a:prstGeom>
          <a:noFill/>
        </p:spPr>
        <p:txBody>
          <a:bodyPr wrap="square" rtlCol="0">
            <a:spAutoFit/>
          </a:bodyPr>
          <a:lstStyle/>
          <a:p>
            <a:r>
              <a:rPr lang="en-GB" sz="2800"/>
              <a:t>Key Knowledge:</a:t>
            </a:r>
          </a:p>
          <a:p>
            <a:pPr algn="just"/>
            <a:endParaRPr lang="en-GB"/>
          </a:p>
          <a:p>
            <a:pPr algn="just"/>
            <a:r>
              <a:rPr lang="en-GB" sz="1200">
                <a:solidFill>
                  <a:srgbClr val="333333"/>
                </a:solidFill>
                <a:latin typeface="Raleway"/>
              </a:rPr>
              <a:t>Frantic Assembly was founded in 1994 by Scott Graham, Steven </a:t>
            </a:r>
            <a:r>
              <a:rPr lang="en-GB" sz="1200" err="1">
                <a:solidFill>
                  <a:srgbClr val="333333"/>
                </a:solidFill>
                <a:latin typeface="Raleway"/>
              </a:rPr>
              <a:t>Hoggett</a:t>
            </a:r>
            <a:r>
              <a:rPr lang="en-GB" sz="1200">
                <a:solidFill>
                  <a:srgbClr val="333333"/>
                </a:solidFill>
                <a:latin typeface="Raleway"/>
              </a:rPr>
              <a:t> and Vicki Middleton. They are an industry leading company who have worked on famous productions such as </a:t>
            </a:r>
            <a:r>
              <a:rPr lang="en-GB" sz="1200" i="1">
                <a:solidFill>
                  <a:srgbClr val="333333"/>
                </a:solidFill>
                <a:latin typeface="Raleway"/>
              </a:rPr>
              <a:t>The Curious Incident of the Dog in the Night-Time</a:t>
            </a:r>
            <a:r>
              <a:rPr lang="en-GB" sz="1200">
                <a:solidFill>
                  <a:srgbClr val="333333"/>
                </a:solidFill>
                <a:latin typeface="Raleway"/>
              </a:rPr>
              <a:t>. Frantic Assembly use building blocks in order to devise new and innovative theatre. Frantic Assembly’s pieces are created step by step with the story being added last. The story is often interpreted by the audience.  </a:t>
            </a:r>
          </a:p>
          <a:p>
            <a:pPr algn="just"/>
            <a:endParaRPr lang="en-GB" sz="1200">
              <a:solidFill>
                <a:srgbClr val="333333"/>
              </a:solidFill>
              <a:latin typeface="Raleway"/>
            </a:endParaRPr>
          </a:p>
          <a:p>
            <a:pPr algn="just"/>
            <a:r>
              <a:rPr lang="en-GB" sz="1200">
                <a:solidFill>
                  <a:srgbClr val="333333"/>
                </a:solidFill>
                <a:latin typeface="Raleway"/>
              </a:rPr>
              <a:t>In Year 8 they will explore what it’s like to be a superhero. They will create their own hero deciding what super powers they have, and then create a back story as to how they came to be super!</a:t>
            </a:r>
            <a:endParaRPr lang="en-GB" sz="1200"/>
          </a:p>
          <a:p>
            <a:endParaRPr lang="en-GB"/>
          </a:p>
          <a:p>
            <a:endParaRPr lang="en-GB"/>
          </a:p>
          <a:p>
            <a:endParaRPr lang="en-GB"/>
          </a:p>
          <a:p>
            <a:endParaRPr lang="en-GB"/>
          </a:p>
          <a:p>
            <a:endParaRPr lang="en-GB"/>
          </a:p>
          <a:p>
            <a:endParaRPr lang="en-GB"/>
          </a:p>
          <a:p>
            <a:endParaRPr lang="en-GB"/>
          </a:p>
          <a:p>
            <a:endParaRPr lang="en-GB"/>
          </a:p>
          <a:p>
            <a:endParaRPr lang="en-GB"/>
          </a:p>
          <a:p>
            <a:endParaRPr lang="en-GB"/>
          </a:p>
        </p:txBody>
      </p:sp>
      <p:sp>
        <p:nvSpPr>
          <p:cNvPr id="8" name="TextBox 7"/>
          <p:cNvSpPr txBox="1"/>
          <p:nvPr/>
        </p:nvSpPr>
        <p:spPr>
          <a:xfrm>
            <a:off x="4192993" y="2128827"/>
            <a:ext cx="3215928" cy="5570756"/>
          </a:xfrm>
          <a:prstGeom prst="rect">
            <a:avLst/>
          </a:prstGeom>
          <a:noFill/>
        </p:spPr>
        <p:txBody>
          <a:bodyPr wrap="square" rtlCol="0">
            <a:spAutoFit/>
          </a:bodyPr>
          <a:lstStyle/>
          <a:p>
            <a:r>
              <a:rPr lang="en-GB" sz="2400"/>
              <a:t>Key Language:</a:t>
            </a:r>
          </a:p>
          <a:p>
            <a:endParaRPr lang="en-GB"/>
          </a:p>
          <a:p>
            <a:pPr>
              <a:spcAft>
                <a:spcPts val="0"/>
              </a:spcAft>
            </a:pPr>
            <a:r>
              <a:rPr lang="en-GB" sz="10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Devising </a:t>
            </a:r>
            <a:r>
              <a:rPr lang="en-GB" sz="1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GB" sz="1000">
                <a:solidFill>
                  <a:srgbClr val="111111"/>
                </a:solidFill>
                <a:latin typeface="Calibri" panose="020F0502020204030204" pitchFamily="34" charset="0"/>
                <a:ea typeface="Times New Roman" panose="02020603050405020304" pitchFamily="18" charset="0"/>
                <a:cs typeface="Times New Roman" panose="02020603050405020304" pitchFamily="18" charset="0"/>
              </a:rPr>
              <a:t>plan or invent a new piece of theatre</a:t>
            </a:r>
            <a:endParaRPr lang="en-GB" sz="1200">
              <a:latin typeface="Times New Roman" panose="02020603050405020304" pitchFamily="18" charset="0"/>
              <a:ea typeface="Times New Roman" panose="02020603050405020304" pitchFamily="18" charset="0"/>
            </a:endParaRPr>
          </a:p>
          <a:p>
            <a:pPr>
              <a:spcAft>
                <a:spcPts val="0"/>
              </a:spcAft>
            </a:pPr>
            <a:r>
              <a:rPr lang="en-GB" sz="10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Exploration</a:t>
            </a:r>
            <a:r>
              <a:rPr lang="en-GB" sz="1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 </a:t>
            </a:r>
            <a:r>
              <a:rPr lang="en-GB" sz="1000">
                <a:solidFill>
                  <a:srgbClr val="111111"/>
                </a:solidFill>
                <a:latin typeface="Calibri" panose="020F0502020204030204" pitchFamily="34" charset="0"/>
                <a:ea typeface="Times New Roman" panose="02020603050405020304" pitchFamily="18" charset="0"/>
                <a:cs typeface="Times New Roman" panose="02020603050405020304" pitchFamily="18" charset="0"/>
              </a:rPr>
              <a:t>thorough examination of a subject or new technique</a:t>
            </a:r>
            <a:endParaRPr lang="en-GB" sz="1200">
              <a:latin typeface="Times New Roman" panose="02020603050405020304" pitchFamily="18" charset="0"/>
              <a:ea typeface="Times New Roman" panose="02020603050405020304" pitchFamily="18" charset="0"/>
            </a:endParaRPr>
          </a:p>
          <a:p>
            <a:pPr>
              <a:spcAft>
                <a:spcPts val="0"/>
              </a:spcAft>
            </a:pPr>
            <a:r>
              <a:rPr lang="en-GB" sz="10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Facial Expression - </a:t>
            </a:r>
            <a:r>
              <a:rPr lang="en-GB" sz="1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one</a:t>
            </a:r>
            <a:r>
              <a:rPr lang="en-GB" sz="10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GB" sz="1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or more positions of the muscles beneath the skin of the face.</a:t>
            </a:r>
            <a:endParaRPr lang="en-GB" sz="1200">
              <a:latin typeface="Times New Roman" panose="02020603050405020304" pitchFamily="18" charset="0"/>
              <a:ea typeface="Times New Roman" panose="02020603050405020304" pitchFamily="18" charset="0"/>
            </a:endParaRPr>
          </a:p>
          <a:p>
            <a:pPr>
              <a:spcAft>
                <a:spcPts val="0"/>
              </a:spcAft>
            </a:pPr>
            <a:r>
              <a:rPr lang="en-GB" sz="10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Gesture </a:t>
            </a:r>
            <a:r>
              <a:rPr lang="en-GB" sz="1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 movement of the hand/arms or head to express an idea or meaning.       </a:t>
            </a:r>
            <a:endParaRPr lang="en-GB" sz="1200">
              <a:latin typeface="Times New Roman" panose="02020603050405020304" pitchFamily="18" charset="0"/>
              <a:ea typeface="Times New Roman" panose="02020603050405020304" pitchFamily="18" charset="0"/>
            </a:endParaRPr>
          </a:p>
          <a:p>
            <a:pPr>
              <a:spcAft>
                <a:spcPts val="0"/>
              </a:spcAft>
            </a:pPr>
            <a:r>
              <a:rPr lang="en-GB" sz="10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Innovative</a:t>
            </a:r>
            <a:r>
              <a:rPr lang="en-GB" sz="1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 </a:t>
            </a:r>
            <a:r>
              <a:rPr lang="en-GB" sz="1000">
                <a:solidFill>
                  <a:srgbClr val="111111"/>
                </a:solidFill>
                <a:latin typeface="Calibri" panose="020F0502020204030204" pitchFamily="34" charset="0"/>
                <a:ea typeface="Times New Roman" panose="02020603050405020304" pitchFamily="18" charset="0"/>
                <a:cs typeface="Times New Roman" panose="02020603050405020304" pitchFamily="18" charset="0"/>
              </a:rPr>
              <a:t>featuring new methods; advanced and original.</a:t>
            </a:r>
            <a:endParaRPr lang="en-GB" sz="1200">
              <a:latin typeface="Times New Roman" panose="02020603050405020304" pitchFamily="18" charset="0"/>
              <a:ea typeface="Times New Roman" panose="02020603050405020304" pitchFamily="18" charset="0"/>
            </a:endParaRPr>
          </a:p>
          <a:p>
            <a:pPr>
              <a:spcAft>
                <a:spcPts val="0"/>
              </a:spcAft>
            </a:pPr>
            <a:r>
              <a:rPr lang="en-GB" sz="10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Interpretation</a:t>
            </a:r>
            <a:r>
              <a:rPr lang="en-GB" sz="1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 </a:t>
            </a:r>
            <a:r>
              <a:rPr lang="en-GB" sz="1000">
                <a:solidFill>
                  <a:srgbClr val="111111"/>
                </a:solidFill>
                <a:latin typeface="Calibri" panose="020F0502020204030204" pitchFamily="34" charset="0"/>
                <a:ea typeface="Times New Roman" panose="02020603050405020304" pitchFamily="18" charset="0"/>
                <a:cs typeface="Times New Roman" panose="02020603050405020304" pitchFamily="18" charset="0"/>
              </a:rPr>
              <a:t>the action of explaining the meaning of </a:t>
            </a:r>
            <a:r>
              <a:rPr lang="en-GB" sz="1000" b="1">
                <a:solidFill>
                  <a:srgbClr val="111111"/>
                </a:solidFill>
                <a:latin typeface="Calibri" panose="020F0502020204030204" pitchFamily="34" charset="0"/>
                <a:ea typeface="Times New Roman" panose="02020603050405020304" pitchFamily="18" charset="0"/>
                <a:cs typeface="Times New Roman" panose="02020603050405020304" pitchFamily="18" charset="0"/>
              </a:rPr>
              <a:t>something</a:t>
            </a:r>
            <a:endParaRPr lang="en-GB" sz="1200">
              <a:latin typeface="Times New Roman" panose="02020603050405020304" pitchFamily="18" charset="0"/>
              <a:ea typeface="Times New Roman" panose="02020603050405020304" pitchFamily="18" charset="0"/>
            </a:endParaRPr>
          </a:p>
          <a:p>
            <a:pPr>
              <a:spcAft>
                <a:spcPts val="0"/>
              </a:spcAft>
            </a:pPr>
            <a:r>
              <a:rPr lang="en-GB" sz="10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Physicality/body language </a:t>
            </a:r>
            <a:r>
              <a:rPr lang="en-GB" sz="1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the physical features of a person, the conscious and unconscious movements and postures by which attitudes and feelings are communicated</a:t>
            </a:r>
            <a:endParaRPr lang="en-GB" sz="1200">
              <a:latin typeface="Times New Roman" panose="02020603050405020304" pitchFamily="18" charset="0"/>
              <a:ea typeface="Times New Roman" panose="02020603050405020304" pitchFamily="18" charset="0"/>
            </a:endParaRPr>
          </a:p>
          <a:p>
            <a:pPr>
              <a:spcAft>
                <a:spcPts val="0"/>
              </a:spcAft>
            </a:pPr>
            <a:r>
              <a:rPr lang="en-GB" sz="10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Relaxation </a:t>
            </a:r>
            <a:r>
              <a:rPr lang="en-GB" sz="1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the state of being free from tension.</a:t>
            </a:r>
            <a:endParaRPr lang="en-GB" sz="1200">
              <a:latin typeface="Times New Roman" panose="02020603050405020304" pitchFamily="18" charset="0"/>
              <a:ea typeface="Times New Roman" panose="02020603050405020304" pitchFamily="18" charset="0"/>
            </a:endParaRPr>
          </a:p>
          <a:p>
            <a:pPr>
              <a:spcAft>
                <a:spcPts val="0"/>
              </a:spcAft>
            </a:pPr>
            <a:r>
              <a:rPr lang="en-GB" sz="10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Tension </a:t>
            </a:r>
            <a:r>
              <a:rPr lang="en-GB" sz="1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the state of being stretched tight.</a:t>
            </a:r>
            <a:endParaRPr lang="en-GB" sz="1200">
              <a:latin typeface="Times New Roman" panose="02020603050405020304" pitchFamily="18" charset="0"/>
              <a:ea typeface="Times New Roman" panose="02020603050405020304" pitchFamily="18" charset="0"/>
            </a:endParaRPr>
          </a:p>
          <a:p>
            <a:endParaRPr lang="en-GB"/>
          </a:p>
          <a:p>
            <a:endParaRPr lang="en-GB"/>
          </a:p>
          <a:p>
            <a:endParaRPr lang="en-GB"/>
          </a:p>
          <a:p>
            <a:endParaRPr lang="en-GB"/>
          </a:p>
          <a:p>
            <a:endParaRPr lang="en-GB"/>
          </a:p>
          <a:p>
            <a:endParaRPr lang="en-GB"/>
          </a:p>
          <a:p>
            <a:endParaRPr lang="en-GB"/>
          </a:p>
          <a:p>
            <a:endParaRPr lang="en-GB"/>
          </a:p>
        </p:txBody>
      </p:sp>
      <p:sp>
        <p:nvSpPr>
          <p:cNvPr id="9" name="TextBox 8"/>
          <p:cNvSpPr txBox="1"/>
          <p:nvPr/>
        </p:nvSpPr>
        <p:spPr>
          <a:xfrm>
            <a:off x="7610825" y="2122369"/>
            <a:ext cx="1933343" cy="5970865"/>
          </a:xfrm>
          <a:prstGeom prst="rect">
            <a:avLst/>
          </a:prstGeom>
          <a:noFill/>
        </p:spPr>
        <p:txBody>
          <a:bodyPr wrap="square" rtlCol="0">
            <a:spAutoFit/>
          </a:bodyPr>
          <a:lstStyle/>
          <a:p>
            <a:r>
              <a:rPr lang="en-GB" sz="2800"/>
              <a:t>Key Skills:</a:t>
            </a:r>
          </a:p>
          <a:p>
            <a:endParaRPr lang="en-GB"/>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Analysis</a:t>
            </a:r>
            <a:endParaRPr lang="en-GB" sz="140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Collaboration</a:t>
            </a:r>
            <a:endParaRPr lang="en-GB" sz="140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Concentration</a:t>
            </a:r>
            <a:endParaRPr lang="en-GB" sz="140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Focus</a:t>
            </a:r>
            <a:endParaRPr lang="en-GB" sz="140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Imagination</a:t>
            </a:r>
            <a:endParaRPr lang="en-GB" sz="140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Physical Theatre</a:t>
            </a:r>
            <a:endParaRPr lang="en-GB" sz="1400">
              <a:latin typeface="Times New Roman" panose="02020603050405020304" pitchFamily="18" charset="0"/>
              <a:ea typeface="Times New Roman" panose="02020603050405020304" pitchFamily="18" charset="0"/>
            </a:endParaRPr>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73095" y="2620852"/>
            <a:ext cx="2138795" cy="1711036"/>
          </a:xfrm>
          <a:prstGeom prst="rect">
            <a:avLst/>
          </a:prstGeom>
        </p:spPr>
      </p:pic>
      <p:sp>
        <p:nvSpPr>
          <p:cNvPr id="11" name="TextBox 10"/>
          <p:cNvSpPr txBox="1"/>
          <p:nvPr/>
        </p:nvSpPr>
        <p:spPr>
          <a:xfrm>
            <a:off x="4044778" y="189470"/>
            <a:ext cx="7496433" cy="1754326"/>
          </a:xfrm>
          <a:prstGeom prst="rect">
            <a:avLst/>
          </a:prstGeom>
          <a:solidFill>
            <a:schemeClr val="accent1">
              <a:lumMod val="20000"/>
              <a:lumOff val="80000"/>
            </a:schemeClr>
          </a:solidFill>
        </p:spPr>
        <p:txBody>
          <a:bodyPr wrap="square" rtlCol="0">
            <a:spAutoFit/>
          </a:bodyPr>
          <a:lstStyle/>
          <a:p>
            <a:r>
              <a:rPr lang="en-GB"/>
              <a:t>An exploration of techniques created by an industry leading company to help create characters. Frantic Assembly tell stories using physicality and movement of the body. In year 8 students will learn how to lead a physical warm up, and use physical theatre as a technique to dramatically and creatively tell a story. </a:t>
            </a:r>
            <a:r>
              <a:rPr lang="en-GB" u="sng"/>
              <a:t>In year 8 the actors create their own superheroes and consider how their ‘superpowers’ could be shown on stage. </a:t>
            </a:r>
          </a:p>
        </p:txBody>
      </p:sp>
      <p:sp>
        <p:nvSpPr>
          <p:cNvPr id="12" name="TextBox 11"/>
          <p:cNvSpPr txBox="1"/>
          <p:nvPr/>
        </p:nvSpPr>
        <p:spPr>
          <a:xfrm>
            <a:off x="667265" y="1878227"/>
            <a:ext cx="2298357" cy="523220"/>
          </a:xfrm>
          <a:prstGeom prst="rect">
            <a:avLst/>
          </a:prstGeom>
          <a:solidFill>
            <a:schemeClr val="accent1">
              <a:lumMod val="20000"/>
              <a:lumOff val="80000"/>
            </a:schemeClr>
          </a:solidFill>
        </p:spPr>
        <p:txBody>
          <a:bodyPr wrap="square" rtlCol="0" anchor="t">
            <a:spAutoFit/>
          </a:bodyPr>
          <a:lstStyle/>
          <a:p>
            <a:r>
              <a:rPr lang="en-GB" sz="2800"/>
              <a:t>Superheroes </a:t>
            </a:r>
          </a:p>
        </p:txBody>
      </p:sp>
      <p:pic>
        <p:nvPicPr>
          <p:cNvPr id="2050" name="Picture 2" descr="Image result for superhero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3711" y="4643778"/>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686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519" y="286603"/>
            <a:ext cx="3501081" cy="1450757"/>
          </a:xfrm>
        </p:spPr>
        <p:txBody>
          <a:bodyPr>
            <a:normAutofit/>
          </a:bodyPr>
          <a:lstStyle/>
          <a:p>
            <a:r>
              <a:rPr lang="en-GB" b="1"/>
              <a:t>Big Idea: </a:t>
            </a:r>
            <a:r>
              <a:rPr lang="en-GB" b="1" u="sng"/>
              <a:t>Style and concepts</a:t>
            </a:r>
            <a:endParaRPr lang="en-GB" u="sng"/>
          </a:p>
        </p:txBody>
      </p:sp>
      <p:pic>
        <p:nvPicPr>
          <p:cNvPr id="12" name="Content Placeholder 1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10800000" flipV="1">
            <a:off x="10241280" y="492253"/>
            <a:ext cx="1860104" cy="1890211"/>
          </a:xfrm>
        </p:spPr>
      </p:pic>
      <p:sp>
        <p:nvSpPr>
          <p:cNvPr id="4" name="TextBox 3"/>
          <p:cNvSpPr txBox="1"/>
          <p:nvPr/>
        </p:nvSpPr>
        <p:spPr>
          <a:xfrm>
            <a:off x="4003963" y="6511636"/>
            <a:ext cx="4350327" cy="369332"/>
          </a:xfrm>
          <a:prstGeom prst="rect">
            <a:avLst/>
          </a:prstGeom>
          <a:noFill/>
        </p:spPr>
        <p:txBody>
          <a:bodyPr wrap="square" lIns="91440" tIns="45720" rIns="91440" bIns="45720" rtlCol="0" anchor="t">
            <a:spAutoFit/>
          </a:bodyPr>
          <a:lstStyle/>
          <a:p>
            <a:pPr algn="ctr">
              <a:defRPr/>
            </a:pPr>
            <a:r>
              <a:rPr kumimoji="0" lang="en-GB" sz="1800" b="0" i="0" u="none" strike="noStrike" kern="1200" cap="none" spc="0" normalizeH="0" baseline="0" noProof="0" dirty="0">
                <a:ln>
                  <a:noFill/>
                </a:ln>
                <a:effectLst/>
                <a:uLnTx/>
                <a:uFillTx/>
                <a:latin typeface="Calibri" panose="020F0502020204030204"/>
                <a:ea typeface="+mn-ea"/>
                <a:cs typeface="+mn-cs"/>
              </a:rPr>
              <a:t>YEAR </a:t>
            </a:r>
            <a:r>
              <a:rPr lang="en-GB" dirty="0">
                <a:latin typeface="Calibri" panose="020F0502020204030204"/>
              </a:rPr>
              <a:t>8 </a:t>
            </a:r>
            <a:r>
              <a:rPr kumimoji="0" lang="en-GB" sz="1800" b="0" i="0" u="none" strike="noStrike" kern="1200" cap="none" spc="0" normalizeH="0" baseline="0" noProof="0" dirty="0">
                <a:ln>
                  <a:noFill/>
                </a:ln>
                <a:effectLst/>
                <a:uLnTx/>
                <a:uFillTx/>
                <a:latin typeface="Calibri" panose="020F0502020204030204"/>
                <a:ea typeface="+mn-ea"/>
                <a:cs typeface="+mn-cs"/>
              </a:rPr>
              <a:t>KNOWLEDGE ORGANISER - DRAMA</a:t>
            </a:r>
            <a:r>
              <a:rPr lang="en-GB" dirty="0">
                <a:latin typeface="Calibri" panose="020F0502020204030204"/>
              </a:rPr>
              <a:t> </a:t>
            </a:r>
            <a:endParaRPr kumimoji="0" lang="en-GB" sz="1800" b="0" i="0" u="none" strike="noStrike" kern="1200" cap="none" spc="0" normalizeH="0" baseline="0" noProof="0" dirty="0">
              <a:ln>
                <a:noFill/>
              </a:ln>
              <a:effectLst/>
              <a:uLnTx/>
              <a:uFillTx/>
              <a:latin typeface="Calibri" panose="020F0502020204030204"/>
              <a:ea typeface="+mn-ea"/>
              <a:cs typeface="+mn-cs"/>
            </a:endParaRPr>
          </a:p>
        </p:txBody>
      </p:sp>
      <p:sp>
        <p:nvSpPr>
          <p:cNvPr id="5" name="TextBox 4"/>
          <p:cNvSpPr txBox="1"/>
          <p:nvPr/>
        </p:nvSpPr>
        <p:spPr>
          <a:xfrm>
            <a:off x="280087" y="2683042"/>
            <a:ext cx="3494472" cy="33547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Key Knowledge: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Calibri" panose="020F0502020204030204"/>
                <a:ea typeface="+mn-ea"/>
                <a:cs typeface="+mn-cs"/>
              </a:rPr>
              <a:t>Stephen Lawrence</a:t>
            </a: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rPr>
              <a:t> was a </a:t>
            </a: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hlinkClick r:id="rId3" tooltip="Black British"/>
              </a:rPr>
              <a:t>black British</a:t>
            </a: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rPr>
              <a:t> teenager from  </a:t>
            </a: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hlinkClick r:id="rId4" tooltip="South East (London sub region)"/>
              </a:rPr>
              <a:t>south east London</a:t>
            </a: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rPr>
              <a:t>, who was murdered in a </a:t>
            </a: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hlinkClick r:id="rId5" tooltip="Hate crime"/>
              </a:rPr>
              <a:t>racially motivated attack</a:t>
            </a: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rPr>
              <a:t> while waiting for a bus on the evening of 22 April 1993.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rPr>
              <a:t>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rPr>
              <a:t>After the initial investigation, five suspects were arrested but not charged. It was suggested that he was killed because he was black, and that the handling of the case by the police was affected by issues of race. A 1998 </a:t>
            </a: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hlinkClick r:id="rId6" tooltip="Public inquiry"/>
              </a:rPr>
              <a:t>public inquiry</a:t>
            </a: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rPr>
              <a:t>, examined the original investigation and concluded that the force was </a:t>
            </a: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hlinkClick r:id="rId7" tooltip="Institutional racism"/>
              </a:rPr>
              <a:t>institutionally racist</a:t>
            </a:r>
            <a:r>
              <a:rPr kumimoji="0" lang="en-GB" sz="1100" b="0" i="0" u="none" strike="noStrike" kern="1200" cap="none" spc="0" normalizeH="0" baseline="0" noProof="0">
                <a:ln>
                  <a:noFill/>
                </a:ln>
                <a:solidFill>
                  <a:prstClr val="black"/>
                </a:solidFill>
                <a:effectLst/>
                <a:uLnTx/>
                <a:uFillTx/>
                <a:latin typeface="Calibri" panose="020F0502020204030204"/>
                <a:ea typeface="+mn-ea"/>
                <a:cs typeface="+mn-cs"/>
              </a:rPr>
              <a:t>. It also recommended that the double jeopardy rule should be repealed in murder cases to allow a retrial upon new and compelling evidence. The report has been called "one of the most important moments in the modern history of criminal justice in Britain".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TextBox 5"/>
          <p:cNvSpPr txBox="1"/>
          <p:nvPr/>
        </p:nvSpPr>
        <p:spPr>
          <a:xfrm>
            <a:off x="3894874" y="2683042"/>
            <a:ext cx="5646168" cy="36009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Key Language: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prstClr val="black"/>
                </a:solidFill>
                <a:effectLst/>
                <a:uLnTx/>
                <a:uFillTx/>
                <a:latin typeface="Calibri" panose="020F0502020204030204"/>
                <a:ea typeface="+mn-ea"/>
                <a:cs typeface="+mn-cs"/>
              </a:rPr>
              <a:t>Alienation – </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It involves the use of techniques designed to distance the audience from emotional involvement in the play through jolting reminders of the artificiality of the theatrical performance.</a:t>
            </a:r>
            <a:endParaRPr kumimoji="0" lang="en-GB" sz="1400" b="1"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black"/>
                </a:solidFill>
                <a:effectLst/>
                <a:uLnTx/>
                <a:uFillTx/>
                <a:latin typeface="Calibri" panose="020F0502020204030204"/>
                <a:ea typeface="+mn-ea"/>
                <a:cs typeface="+mn-cs"/>
              </a:rPr>
              <a:t>Direct address - </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Speaking directly to the audience breaks the fourth wall and destroys any illusion of reality.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prstClr val="black"/>
                </a:solidFill>
                <a:effectLst/>
                <a:uLnTx/>
                <a:uFillTx/>
                <a:latin typeface="Calibri" panose="020F0502020204030204"/>
                <a:ea typeface="+mn-ea"/>
                <a:cs typeface="+mn-cs"/>
              </a:rPr>
              <a:t>Narration</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 Remind the audience that what they’re watching is a presentation of a story.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prstClr val="black"/>
                </a:solidFill>
                <a:effectLst/>
                <a:uLnTx/>
                <a:uFillTx/>
                <a:latin typeface="Calibri" panose="020F0502020204030204"/>
                <a:ea typeface="+mn-ea"/>
                <a:cs typeface="+mn-cs"/>
              </a:rPr>
              <a:t>Placards –  </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A sign or additional piece of written information presented onstage. Using placards might be as simple as holding up a card or banner. Multimedia or a PowerPoint slideshow can also be used for this effect. </a:t>
            </a:r>
            <a:endParaRPr kumimoji="0" lang="en-GB" sz="1400" b="1"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prstClr val="black"/>
                </a:solidFill>
                <a:effectLst/>
                <a:uLnTx/>
                <a:uFillTx/>
                <a:latin typeface="Calibri" panose="020F0502020204030204"/>
                <a:ea typeface="+mn-ea"/>
                <a:cs typeface="+mn-cs"/>
              </a:rPr>
              <a:t>Prejudice - </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Prejudice is an affective feeling towards a person or group member based often on that person's group membership. The word is often used to refer to preconceived feelings towards people or a person because of their political affiliation, sex, gender, beliefs, values, social class, age, disability, religion, sexuality or race/ethnicity.</a:t>
            </a:r>
            <a:endParaRPr kumimoji="0" lang="en-GB" sz="14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TextBox 6"/>
          <p:cNvSpPr txBox="1"/>
          <p:nvPr/>
        </p:nvSpPr>
        <p:spPr>
          <a:xfrm>
            <a:off x="9853863" y="2562726"/>
            <a:ext cx="1756610" cy="31393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Key Skills:</a:t>
            </a: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Verbatim theatre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Forum theatre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Empathy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Thought tracking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Hot seating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Debating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Abstract techniques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TextBox 9"/>
          <p:cNvSpPr txBox="1"/>
          <p:nvPr/>
        </p:nvSpPr>
        <p:spPr>
          <a:xfrm>
            <a:off x="3774558" y="74141"/>
            <a:ext cx="6466722" cy="2308324"/>
          </a:xfrm>
          <a:prstGeom prst="rect">
            <a:avLst/>
          </a:prstGeom>
          <a:solidFill>
            <a:schemeClr val="accent1">
              <a:lumMod val="20000"/>
              <a:lumOff val="80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sng" strike="noStrike" kern="1200" cap="none" spc="0" normalizeH="0" baseline="0" noProof="0">
                <a:ln>
                  <a:noFill/>
                </a:ln>
                <a:solidFill>
                  <a:prstClr val="black"/>
                </a:solidFill>
                <a:effectLst/>
                <a:uLnTx/>
                <a:uFillTx/>
                <a:latin typeface="Calibri" panose="020F0502020204030204"/>
                <a:ea typeface="+mn-ea"/>
                <a:cs typeface="+mn-cs"/>
              </a:rPr>
              <a:t>Verbatim theatre</a:t>
            </a:r>
            <a:r>
              <a:rPr kumimoji="0" lang="en-GB" sz="1800" b="0" i="0" u="none" strike="noStrike" kern="1200" cap="none" spc="0" normalizeH="0" baseline="0" noProof="0">
                <a:ln>
                  <a:noFill/>
                </a:ln>
                <a:solidFill>
                  <a:prstClr val="black"/>
                </a:solidFill>
                <a:effectLst/>
                <a:uLnTx/>
                <a:uFillTx/>
                <a:latin typeface="Calibri" panose="020F0502020204030204"/>
                <a:ea typeface="+mn-ea"/>
                <a:cs typeface="+mn-cs"/>
              </a:rPr>
              <a:t> is a form of documented theatre in which plays are constructed from the precise words spoken by people interviewed about a particular event or topic. In year 9 we use the real story of Stephen Lawrence, and the real words documented in his trial know as ‘the colour of justice.’ Year 9 actors will lean the technique of debating where they will be asked to respond to controversial topics and consider how this case changed the British justice system. </a:t>
            </a:r>
          </a:p>
        </p:txBody>
      </p:sp>
      <p:sp>
        <p:nvSpPr>
          <p:cNvPr id="11" name="TextBox 10"/>
          <p:cNvSpPr txBox="1"/>
          <p:nvPr/>
        </p:nvSpPr>
        <p:spPr>
          <a:xfrm>
            <a:off x="156519" y="1894703"/>
            <a:ext cx="3080951" cy="646331"/>
          </a:xfrm>
          <a:prstGeom prst="rect">
            <a:avLst/>
          </a:prstGeom>
          <a:solidFill>
            <a:schemeClr val="accent1">
              <a:lumMod val="20000"/>
              <a:lumOff val="80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black"/>
                </a:solidFill>
                <a:effectLst/>
                <a:uLnTx/>
                <a:uFillTx/>
                <a:latin typeface="Calibri" panose="020F0502020204030204"/>
                <a:ea typeface="+mn-ea"/>
                <a:cs typeface="+mn-cs"/>
              </a:rPr>
              <a:t>The colour of Justice – Stephen Lawrence</a:t>
            </a:r>
          </a:p>
        </p:txBody>
      </p:sp>
    </p:spTree>
    <p:extLst>
      <p:ext uri="{BB962C8B-B14F-4D97-AF65-F5344CB8AC3E}">
        <p14:creationId xmlns:p14="http://schemas.microsoft.com/office/powerpoint/2010/main" val="347259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229" y="286603"/>
            <a:ext cx="4613188" cy="1450757"/>
          </a:xfrm>
        </p:spPr>
        <p:txBody>
          <a:bodyPr>
            <a:normAutofit/>
          </a:bodyPr>
          <a:lstStyle/>
          <a:p>
            <a:r>
              <a:rPr lang="en-GB" sz="2400" b="1"/>
              <a:t>The Big Idea: </a:t>
            </a:r>
            <a:br>
              <a:rPr lang="en-GB" b="1"/>
            </a:br>
            <a:r>
              <a:rPr lang="en-GB" sz="4400" b="1" u="sng"/>
              <a:t>Performance Skills</a:t>
            </a:r>
          </a:p>
        </p:txBody>
      </p:sp>
      <p:sp>
        <p:nvSpPr>
          <p:cNvPr id="4" name="TextBox 3"/>
          <p:cNvSpPr txBox="1"/>
          <p:nvPr/>
        </p:nvSpPr>
        <p:spPr>
          <a:xfrm>
            <a:off x="3325091" y="6373091"/>
            <a:ext cx="5070764" cy="369332"/>
          </a:xfrm>
          <a:prstGeom prst="rect">
            <a:avLst/>
          </a:prstGeom>
          <a:noFill/>
        </p:spPr>
        <p:txBody>
          <a:bodyPr wrap="square" rtlCol="0">
            <a:spAutoFit/>
          </a:bodyPr>
          <a:lstStyle/>
          <a:p>
            <a:pPr algn="ctr"/>
            <a:r>
              <a:rPr lang="en-GB">
                <a:solidFill>
                  <a:schemeClr val="bg1"/>
                </a:solidFill>
              </a:rPr>
              <a:t>YEAR 8 KNOWLEDGE ORGANISER – DRAMA </a:t>
            </a:r>
          </a:p>
        </p:txBody>
      </p:sp>
      <p:sp>
        <p:nvSpPr>
          <p:cNvPr id="5" name="TextBox 4"/>
          <p:cNvSpPr txBox="1"/>
          <p:nvPr/>
        </p:nvSpPr>
        <p:spPr>
          <a:xfrm>
            <a:off x="412783" y="2303718"/>
            <a:ext cx="3215928" cy="6986528"/>
          </a:xfrm>
          <a:prstGeom prst="rect">
            <a:avLst/>
          </a:prstGeom>
          <a:noFill/>
        </p:spPr>
        <p:txBody>
          <a:bodyPr wrap="square" rtlCol="0">
            <a:spAutoFit/>
          </a:bodyPr>
          <a:lstStyle/>
          <a:p>
            <a:r>
              <a:rPr lang="en-GB" u="sng"/>
              <a:t>Key Knowledge:</a:t>
            </a:r>
          </a:p>
          <a:p>
            <a:endParaRPr lang="en-GB"/>
          </a:p>
          <a:p>
            <a:r>
              <a:rPr lang="en-GB" sz="1400"/>
              <a:t>Comedy of the Arts was developed in Italy in the 16</a:t>
            </a:r>
            <a:r>
              <a:rPr lang="en-GB" sz="1400" baseline="30000"/>
              <a:t>th</a:t>
            </a:r>
            <a:r>
              <a:rPr lang="en-GB" sz="1400"/>
              <a:t> Century. It’s roots are in traditional clowning, Story-telling and travelling Minstrels.</a:t>
            </a:r>
          </a:p>
          <a:p>
            <a:r>
              <a:rPr lang="en-GB" sz="1400"/>
              <a:t>Companies toured from town to town with performances taking place outside in the market squares.</a:t>
            </a:r>
          </a:p>
          <a:p>
            <a:r>
              <a:rPr lang="en-GB" sz="1400"/>
              <a:t>The performances were loud, colourful and gestures were exaggerated so that everyone could clearly see. This is where</a:t>
            </a:r>
          </a:p>
          <a:p>
            <a:r>
              <a:rPr lang="en-GB" sz="1400"/>
              <a:t>slap-stick comedy originates from. It’s called ‘slapstick’ comedy, as they used two pieces of wood strapped together to make a slapping sound when it was hit. </a:t>
            </a:r>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p:txBody>
      </p:sp>
      <p:sp>
        <p:nvSpPr>
          <p:cNvPr id="6" name="TextBox 5"/>
          <p:cNvSpPr txBox="1"/>
          <p:nvPr/>
        </p:nvSpPr>
        <p:spPr>
          <a:xfrm>
            <a:off x="4488036" y="2134855"/>
            <a:ext cx="3215928" cy="7809830"/>
          </a:xfrm>
          <a:prstGeom prst="rect">
            <a:avLst/>
          </a:prstGeom>
          <a:noFill/>
        </p:spPr>
        <p:txBody>
          <a:bodyPr wrap="square" rtlCol="0">
            <a:spAutoFit/>
          </a:bodyPr>
          <a:lstStyle/>
          <a:p>
            <a:r>
              <a:rPr lang="en-GB" u="sng"/>
              <a:t>Key Language:</a:t>
            </a:r>
          </a:p>
          <a:p>
            <a:endParaRPr lang="en-GB"/>
          </a:p>
          <a:p>
            <a:pPr>
              <a:spcAft>
                <a:spcPts val="0"/>
              </a:spcAft>
            </a:pPr>
            <a:r>
              <a:rPr lang="en-GB" sz="105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Exaggeration </a:t>
            </a: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Over the top gestures or facial expressions </a:t>
            </a:r>
            <a:endParaRPr lang="en-GB" sz="1050">
              <a:latin typeface="Times New Roman" panose="02020603050405020304" pitchFamily="18" charset="0"/>
              <a:ea typeface="Times New Roman" panose="02020603050405020304" pitchFamily="18" charset="0"/>
            </a:endParaRPr>
          </a:p>
          <a:p>
            <a:pPr>
              <a:spcAft>
                <a:spcPts val="0"/>
              </a:spcAft>
            </a:pPr>
            <a:r>
              <a:rPr lang="en-GB" sz="105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Harlequin</a:t>
            </a: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and </a:t>
            </a:r>
            <a:r>
              <a:rPr lang="en-GB" sz="1050" b="1"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Columbina</a:t>
            </a: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-Servants of higher status</a:t>
            </a:r>
            <a:endParaRPr lang="en-GB" sz="1050">
              <a:latin typeface="Times New Roman" panose="02020603050405020304" pitchFamily="18" charset="0"/>
              <a:ea typeface="Times New Roman" panose="02020603050405020304" pitchFamily="18" charset="0"/>
            </a:endParaRPr>
          </a:p>
          <a:p>
            <a:pPr>
              <a:spcAft>
                <a:spcPts val="0"/>
              </a:spcAft>
            </a:pPr>
            <a:r>
              <a:rPr lang="en-GB" sz="105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Il Capitano </a:t>
            </a: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the Captain, boastful, braggart but cowardly</a:t>
            </a:r>
            <a:endParaRPr lang="en-GB" sz="1050">
              <a:latin typeface="Times New Roman" panose="02020603050405020304" pitchFamily="18" charset="0"/>
              <a:ea typeface="Times New Roman" panose="02020603050405020304" pitchFamily="18" charset="0"/>
            </a:endParaRPr>
          </a:p>
          <a:p>
            <a:pPr>
              <a:spcAft>
                <a:spcPts val="0"/>
              </a:spcAft>
            </a:pPr>
            <a:r>
              <a:rPr lang="en-GB" sz="105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Il </a:t>
            </a:r>
            <a:r>
              <a:rPr lang="en-GB" sz="1050" b="1"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Dottore</a:t>
            </a:r>
            <a:r>
              <a:rPr lang="en-GB" sz="105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the Doctor, windbag.</a:t>
            </a:r>
          </a:p>
          <a:p>
            <a:r>
              <a:rPr lang="en-GB" sz="105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Innuendo</a:t>
            </a: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-an allusive remark typically suggestive or disparaging.</a:t>
            </a:r>
            <a:endParaRPr lang="en-GB" sz="1050">
              <a:latin typeface="Times New Roman" panose="02020603050405020304" pitchFamily="18" charset="0"/>
              <a:ea typeface="Times New Roman" panose="02020603050405020304" pitchFamily="18" charset="0"/>
            </a:endParaRPr>
          </a:p>
          <a:p>
            <a:pPr>
              <a:spcAft>
                <a:spcPts val="0"/>
              </a:spcAft>
            </a:pPr>
            <a:endParaRPr lang="en-GB" sz="1050">
              <a:latin typeface="Times New Roman" panose="02020603050405020304" pitchFamily="18" charset="0"/>
              <a:ea typeface="Times New Roman" panose="02020603050405020304" pitchFamily="18" charset="0"/>
            </a:endParaRPr>
          </a:p>
          <a:p>
            <a:pPr>
              <a:spcAft>
                <a:spcPts val="0"/>
              </a:spcAft>
            </a:pPr>
            <a:r>
              <a:rPr lang="en-GB" sz="105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Pantalone</a:t>
            </a: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-old ,rich </a:t>
            </a:r>
            <a:r>
              <a:rPr lang="en-GB" sz="105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man,miser</a:t>
            </a:r>
            <a:endParaRPr lang="en-GB" sz="1050">
              <a:latin typeface="Times New Roman" panose="02020603050405020304" pitchFamily="18" charset="0"/>
              <a:ea typeface="Times New Roman" panose="02020603050405020304" pitchFamily="18" charset="0"/>
            </a:endParaRPr>
          </a:p>
          <a:p>
            <a:pPr>
              <a:spcAft>
                <a:spcPts val="0"/>
              </a:spcAft>
            </a:pPr>
            <a:r>
              <a:rPr lang="en-GB" sz="105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Physicality </a:t>
            </a: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 characters stance and body language</a:t>
            </a:r>
            <a:endParaRPr lang="en-GB" sz="1050">
              <a:latin typeface="Times New Roman" panose="02020603050405020304" pitchFamily="18" charset="0"/>
              <a:ea typeface="Times New Roman" panose="02020603050405020304" pitchFamily="18" charset="0"/>
            </a:endParaRPr>
          </a:p>
          <a:p>
            <a:pPr>
              <a:spcAft>
                <a:spcPts val="0"/>
              </a:spcAft>
            </a:pPr>
            <a:r>
              <a:rPr lang="en-GB" sz="105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Status</a:t>
            </a: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 Refers to a characters place in society in the world that they live in.</a:t>
            </a:r>
            <a:endParaRPr lang="en-GB" sz="1050">
              <a:latin typeface="Times New Roman" panose="02020603050405020304" pitchFamily="18" charset="0"/>
              <a:ea typeface="Times New Roman" panose="02020603050405020304" pitchFamily="18" charset="0"/>
            </a:endParaRPr>
          </a:p>
          <a:p>
            <a:pPr>
              <a:spcAft>
                <a:spcPts val="0"/>
              </a:spcAft>
            </a:pPr>
            <a:r>
              <a:rPr lang="en-GB" sz="105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Stock-characters </a:t>
            </a: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stereotypical fictional characters who audiences recognise from their frequent recurrences.</a:t>
            </a:r>
            <a:endParaRPr lang="en-GB" sz="1050">
              <a:latin typeface="Times New Roman" panose="02020603050405020304" pitchFamily="18" charset="0"/>
              <a:ea typeface="Times New Roman" panose="02020603050405020304" pitchFamily="18" charset="0"/>
            </a:endParaRPr>
          </a:p>
          <a:p>
            <a:pPr>
              <a:spcAft>
                <a:spcPts val="0"/>
              </a:spcAft>
            </a:pP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The Lovers-Isabella and Flavio infatuated with each other.</a:t>
            </a:r>
            <a:endParaRPr lang="en-GB" sz="1050">
              <a:latin typeface="Times New Roman" panose="02020603050405020304" pitchFamily="18" charset="0"/>
              <a:ea typeface="Times New Roman" panose="02020603050405020304" pitchFamily="18" charset="0"/>
            </a:endParaRPr>
          </a:p>
          <a:p>
            <a:pPr>
              <a:spcAft>
                <a:spcPts val="0"/>
              </a:spcAft>
            </a:pPr>
            <a:r>
              <a:rPr lang="en-GB" sz="1050" b="1"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Zanni</a:t>
            </a:r>
            <a:r>
              <a:rPr lang="en-GB" sz="105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GB" sz="105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servants/clowns of various status.</a:t>
            </a:r>
          </a:p>
          <a:p>
            <a:pPr>
              <a:spcAft>
                <a:spcPts val="0"/>
              </a:spcAft>
            </a:pPr>
            <a:endParaRPr lang="en-GB" sz="1200">
              <a:latin typeface="Times New Roman" panose="02020603050405020304" pitchFamily="18" charset="0"/>
              <a:ea typeface="Times New Roman" panose="02020603050405020304" pitchFamily="18" charset="0"/>
            </a:endParaRPr>
          </a:p>
          <a:p>
            <a:endParaRPr lang="en-GB" sz="1000" b="1"/>
          </a:p>
          <a:p>
            <a:endParaRPr lang="en-GB" sz="1000"/>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p:txBody>
      </p:sp>
      <p:sp>
        <p:nvSpPr>
          <p:cNvPr id="7" name="TextBox 6"/>
          <p:cNvSpPr txBox="1"/>
          <p:nvPr/>
        </p:nvSpPr>
        <p:spPr>
          <a:xfrm>
            <a:off x="7939752" y="2484951"/>
            <a:ext cx="3215928" cy="7109639"/>
          </a:xfrm>
          <a:prstGeom prst="rect">
            <a:avLst/>
          </a:prstGeom>
          <a:noFill/>
        </p:spPr>
        <p:txBody>
          <a:bodyPr wrap="square" rtlCol="0">
            <a:spAutoFit/>
          </a:bodyPr>
          <a:lstStyle/>
          <a:p>
            <a:r>
              <a:rPr lang="en-GB" u="sng"/>
              <a:t>Key Skills and techniques:</a:t>
            </a:r>
          </a:p>
          <a:p>
            <a:endParaRPr lang="en-GB"/>
          </a:p>
          <a:p>
            <a:endParaRPr lang="en-GB"/>
          </a:p>
          <a:p>
            <a:pPr marL="285750" indent="-285750">
              <a:buFont typeface="Arial" panose="020B0604020202020204" pitchFamily="34" charset="0"/>
              <a:buChar char="•"/>
            </a:pPr>
            <a:r>
              <a:rPr lang="en-GB" sz="1400"/>
              <a:t>Audience participation</a:t>
            </a:r>
          </a:p>
          <a:p>
            <a:pPr marL="285750" indent="-285750">
              <a:buFont typeface="Arial" panose="020B0604020202020204" pitchFamily="34" charset="0"/>
              <a:buChar char="•"/>
            </a:pPr>
            <a:r>
              <a:rPr lang="en-GB" sz="1400"/>
              <a:t>Comic timing</a:t>
            </a:r>
          </a:p>
          <a:p>
            <a:pPr marL="285750" indent="-285750">
              <a:buFont typeface="Arial" panose="020B0604020202020204" pitchFamily="34" charset="0"/>
              <a:buChar char="•"/>
            </a:pPr>
            <a:r>
              <a:rPr lang="en-GB" sz="1400"/>
              <a:t>Exaggerated gestures and physicality</a:t>
            </a:r>
          </a:p>
          <a:p>
            <a:pPr marL="285750" indent="-285750">
              <a:buFont typeface="Arial" panose="020B0604020202020204" pitchFamily="34" charset="0"/>
              <a:buChar char="•"/>
            </a:pPr>
            <a:r>
              <a:rPr lang="en-GB" sz="1400"/>
              <a:t>Loud confident characterisation</a:t>
            </a:r>
          </a:p>
          <a:p>
            <a:pPr marL="285750" indent="-285750">
              <a:buFont typeface="Arial" panose="020B0604020202020204" pitchFamily="34" charset="0"/>
              <a:buChar char="•"/>
            </a:pPr>
            <a:r>
              <a:rPr lang="en-GB" sz="1400"/>
              <a:t>Use of slap-stick comedy and clowning</a:t>
            </a:r>
          </a:p>
          <a:p>
            <a:pPr marL="285750" indent="-285750">
              <a:buFont typeface="Arial" panose="020B0604020202020204" pitchFamily="34" charset="0"/>
              <a:buChar char="•"/>
            </a:pPr>
            <a:r>
              <a:rPr lang="en-GB" sz="1400"/>
              <a:t>Status</a:t>
            </a:r>
          </a:p>
          <a:p>
            <a:pPr marL="285750" indent="-285750">
              <a:buFont typeface="Arial" panose="020B0604020202020204" pitchFamily="34" charset="0"/>
              <a:buChar char="•"/>
            </a:pPr>
            <a:r>
              <a:rPr lang="en-GB" sz="1400"/>
              <a:t>Using masks</a:t>
            </a:r>
          </a:p>
          <a:p>
            <a:pPr marL="285750" indent="-285750">
              <a:buFont typeface="Arial" panose="020B0604020202020204" pitchFamily="34" charset="0"/>
              <a:buChar char="•"/>
            </a:pPr>
            <a:r>
              <a:rPr lang="en-GB" sz="1400"/>
              <a:t>Tragedy</a:t>
            </a:r>
          </a:p>
          <a:p>
            <a:pPr marL="285750" indent="-285750">
              <a:buFont typeface="Arial" panose="020B0604020202020204" pitchFamily="34" charset="0"/>
              <a:buChar char="•"/>
            </a:pPr>
            <a:r>
              <a:rPr lang="en-GB" sz="1400"/>
              <a:t>Comedy</a:t>
            </a:r>
          </a:p>
          <a:p>
            <a:pPr marL="285750" indent="-285750">
              <a:buFont typeface="Arial" panose="020B0604020202020204" pitchFamily="34" charset="0"/>
              <a:buChar char="•"/>
            </a:pPr>
            <a:r>
              <a:rPr lang="en-GB" sz="1400"/>
              <a:t>Satire</a:t>
            </a:r>
          </a:p>
          <a:p>
            <a:pPr marL="285750" indent="-285750">
              <a:buFont typeface="Arial" panose="020B0604020202020204" pitchFamily="34" charset="0"/>
              <a:buChar char="•"/>
            </a:pPr>
            <a:endParaRPr lang="en-GB" sz="1400"/>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80605" y="4545015"/>
            <a:ext cx="2224217" cy="1724749"/>
          </a:xfrm>
          <a:prstGeom prst="rect">
            <a:avLst/>
          </a:prstGeom>
        </p:spPr>
      </p:pic>
      <p:sp>
        <p:nvSpPr>
          <p:cNvPr id="9" name="TextBox 8"/>
          <p:cNvSpPr txBox="1"/>
          <p:nvPr/>
        </p:nvSpPr>
        <p:spPr>
          <a:xfrm>
            <a:off x="4744995" y="181232"/>
            <a:ext cx="6878594" cy="1815882"/>
          </a:xfrm>
          <a:prstGeom prst="rect">
            <a:avLst/>
          </a:prstGeom>
          <a:solidFill>
            <a:schemeClr val="accent1">
              <a:lumMod val="20000"/>
              <a:lumOff val="80000"/>
            </a:schemeClr>
          </a:solidFill>
        </p:spPr>
        <p:txBody>
          <a:bodyPr wrap="square" rtlCol="0">
            <a:spAutoFit/>
          </a:bodyPr>
          <a:lstStyle/>
          <a:p>
            <a:pPr algn="just"/>
            <a:r>
              <a:rPr lang="en-GB" sz="1600" b="1"/>
              <a:t>Commedia </a:t>
            </a:r>
            <a:r>
              <a:rPr lang="en-GB" sz="1600" b="1" err="1"/>
              <a:t>dell</a:t>
            </a:r>
            <a:r>
              <a:rPr lang="en-GB" sz="1600" err="1"/>
              <a:t>'</a:t>
            </a:r>
            <a:r>
              <a:rPr lang="en-GB" sz="1600" b="1" err="1"/>
              <a:t>Arte</a:t>
            </a:r>
            <a:r>
              <a:rPr lang="en-GB" sz="1600"/>
              <a:t> (which translates as “theatre of the professional”) </a:t>
            </a:r>
            <a:r>
              <a:rPr lang="en-GB" sz="1600" b="1"/>
              <a:t>began</a:t>
            </a:r>
            <a:r>
              <a:rPr lang="en-GB" sz="1600"/>
              <a:t> in Italy in the early 16th Century and quickly spread throughout Europe, creating a lasting influence on Shakespeare, Molière, opera, vaudeville, contemporary musical theatre, sit-coms, and improvisational comedy. All actors learn Commedia, as the stock characters appear in every modern play in different guises. In year 8 students will explore the 6 main characters from commedia including Il Capitano, Il </a:t>
            </a:r>
            <a:r>
              <a:rPr lang="en-GB" sz="1600" err="1"/>
              <a:t>Dottore</a:t>
            </a:r>
            <a:r>
              <a:rPr lang="en-GB" sz="1600"/>
              <a:t> and the </a:t>
            </a:r>
            <a:r>
              <a:rPr lang="en-GB" sz="1600" err="1"/>
              <a:t>Zanni</a:t>
            </a:r>
            <a:r>
              <a:rPr lang="en-GB" sz="1600"/>
              <a:t>. </a:t>
            </a:r>
          </a:p>
        </p:txBody>
      </p:sp>
      <p:sp>
        <p:nvSpPr>
          <p:cNvPr id="11" name="TextBox 10"/>
          <p:cNvSpPr txBox="1"/>
          <p:nvPr/>
        </p:nvSpPr>
        <p:spPr>
          <a:xfrm>
            <a:off x="1128584" y="1737360"/>
            <a:ext cx="2196507" cy="369332"/>
          </a:xfrm>
          <a:prstGeom prst="rect">
            <a:avLst/>
          </a:prstGeom>
          <a:solidFill>
            <a:schemeClr val="accent1">
              <a:lumMod val="20000"/>
              <a:lumOff val="80000"/>
            </a:schemeClr>
          </a:solidFill>
        </p:spPr>
        <p:txBody>
          <a:bodyPr wrap="square" rtlCol="0">
            <a:spAutoFit/>
          </a:bodyPr>
          <a:lstStyle/>
          <a:p>
            <a:r>
              <a:rPr lang="en-GB" b="1"/>
              <a:t>Commedia Dell Arte</a:t>
            </a:r>
          </a:p>
        </p:txBody>
      </p:sp>
    </p:spTree>
    <p:extLst>
      <p:ext uri="{BB962C8B-B14F-4D97-AF65-F5344CB8AC3E}">
        <p14:creationId xmlns:p14="http://schemas.microsoft.com/office/powerpoint/2010/main" val="871647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65B02-8411-4D7B-B668-38357471D382}"/>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E53DD333-6E3A-4FA2-8FE2-D9FCC9C87A8E}"/>
              </a:ext>
            </a:extLst>
          </p:cNvPr>
          <p:cNvSpPr>
            <a:spLocks noGrp="1"/>
          </p:cNvSpPr>
          <p:nvPr>
            <p:ph type="subTitle" idx="1"/>
          </p:nvPr>
        </p:nvSpPr>
        <p:spPr/>
        <p:txBody>
          <a:bodyPr/>
          <a:lstStyle/>
          <a:p>
            <a:endParaRPr lang="en-GB"/>
          </a:p>
        </p:txBody>
      </p:sp>
      <p:pic>
        <p:nvPicPr>
          <p:cNvPr id="1028" name="Picture 4" descr="https://ukc-powerpoint.officeapps.live.com/pods/GetClipboardImage.ashx?Id=f2d92928-78da-4d1a-b3ac-e87de887e0e0&amp;DC=GUK3&amp;pkey=1dd10dc5-7489-4e2b-996a-ad531d2f6917&amp;wdwaccluster=GUK3">
            <a:extLst>
              <a:ext uri="{FF2B5EF4-FFF2-40B4-BE49-F238E27FC236}">
                <a16:creationId xmlns:a16="http://schemas.microsoft.com/office/drawing/2014/main" id="{1BBFA068-C681-4239-BF40-4BBA3F90A4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1021"/>
            <a:ext cx="12064754" cy="67026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802025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0FA3C0C86B6F74BBA11D242FD2AEF83" ma:contentTypeVersion="10" ma:contentTypeDescription="Create a new document." ma:contentTypeScope="" ma:versionID="91e4fa096de1d6473be316e3d718a4c5">
  <xsd:schema xmlns:xsd="http://www.w3.org/2001/XMLSchema" xmlns:xs="http://www.w3.org/2001/XMLSchema" xmlns:p="http://schemas.microsoft.com/office/2006/metadata/properties" xmlns:ns2="68c5841a-5909-4d2f-a544-c309ae69ac52" xmlns:ns3="87479283-8fd9-4aff-b19f-38b2bc709453" targetNamespace="http://schemas.microsoft.com/office/2006/metadata/properties" ma:root="true" ma:fieldsID="37719f635a55a21c6c74f55fc2c350a0" ns2:_="" ns3:_="">
    <xsd:import namespace="68c5841a-5909-4d2f-a544-c309ae69ac52"/>
    <xsd:import namespace="87479283-8fd9-4aff-b19f-38b2bc70945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c5841a-5909-4d2f-a544-c309ae69ac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479283-8fd9-4aff-b19f-38b2bc70945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5264607-00E9-4C44-B7D7-D05A82AD08EA}">
  <ds:schemaRefs>
    <ds:schemaRef ds:uri="http://schemas.microsoft.com/sharepoint/v3/contenttype/forms"/>
  </ds:schemaRefs>
</ds:datastoreItem>
</file>

<file path=customXml/itemProps2.xml><?xml version="1.0" encoding="utf-8"?>
<ds:datastoreItem xmlns:ds="http://schemas.openxmlformats.org/officeDocument/2006/customXml" ds:itemID="{A937FF43-AD85-49B0-99B8-24FEEE8BCE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c5841a-5909-4d2f-a544-c309ae69ac52"/>
    <ds:schemaRef ds:uri="87479283-8fd9-4aff-b19f-38b2bc7094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84965B-0627-4C63-ABAB-F4626C79A9C8}">
  <ds:schemaRefs>
    <ds:schemaRef ds:uri="http://schemas.openxmlformats.org/package/2006/metadata/core-properties"/>
    <ds:schemaRef ds:uri="87479283-8fd9-4aff-b19f-38b2bc709453"/>
    <ds:schemaRef ds:uri="http://purl.org/dc/dcmitype/"/>
    <ds:schemaRef ds:uri="http://purl.org/dc/elements/1.1/"/>
    <ds:schemaRef ds:uri="http://schemas.microsoft.com/office/2006/documentManagement/types"/>
    <ds:schemaRef ds:uri="68c5841a-5909-4d2f-a544-c309ae69ac52"/>
    <ds:schemaRef ds:uri="http://schemas.microsoft.com/office/infopath/2007/PartnerControls"/>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1138</Words>
  <Application>Microsoft Office PowerPoint</Application>
  <PresentationFormat>Widescreen</PresentationFormat>
  <Paragraphs>149</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Raleway</vt:lpstr>
      <vt:lpstr>Times New Roman</vt:lpstr>
      <vt:lpstr>Wingdings</vt:lpstr>
      <vt:lpstr>Retrospect</vt:lpstr>
      <vt:lpstr>Big Idea: Creating a  Character</vt:lpstr>
      <vt:lpstr>Big Idea: Style and concepts</vt:lpstr>
      <vt:lpstr>The Big Idea:  Performance Skills</vt:lpstr>
      <vt:lpstr>PowerPoint Presentation</vt:lpstr>
    </vt:vector>
  </TitlesOfParts>
  <Company>The Evolve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NBrown</dc:creator>
  <cp:lastModifiedBy>Lucy Brown (St Marks)</cp:lastModifiedBy>
  <cp:revision>12</cp:revision>
  <dcterms:created xsi:type="dcterms:W3CDTF">2019-05-21T17:15:39Z</dcterms:created>
  <dcterms:modified xsi:type="dcterms:W3CDTF">2022-01-19T12:21:29Z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5cb5ca7-451c-4054-afac-7ba7121b6540_Enabled">
    <vt:lpwstr>True</vt:lpwstr>
  </property>
  <property fmtid="{D5CDD505-2E9C-101B-9397-08002B2CF9AE}" pid="3" name="MSIP_Label_85cb5ca7-451c-4054-afac-7ba7121b6540_SiteId">
    <vt:lpwstr>0ac7ef71-5390-4002-acec-3580a9e90f80</vt:lpwstr>
  </property>
  <property fmtid="{D5CDD505-2E9C-101B-9397-08002B2CF9AE}" pid="4" name="MSIP_Label_85cb5ca7-451c-4054-afac-7ba7121b6540_Owner">
    <vt:lpwstr>IDubowski@brunts.evolvetrust.org</vt:lpwstr>
  </property>
  <property fmtid="{D5CDD505-2E9C-101B-9397-08002B2CF9AE}" pid="5" name="MSIP_Label_85cb5ca7-451c-4054-afac-7ba7121b6540_SetDate">
    <vt:lpwstr>2019-05-21T18:00:05.9863774Z</vt:lpwstr>
  </property>
  <property fmtid="{D5CDD505-2E9C-101B-9397-08002B2CF9AE}" pid="6" name="MSIP_Label_85cb5ca7-451c-4054-afac-7ba7121b6540_Name">
    <vt:lpwstr>Personal</vt:lpwstr>
  </property>
  <property fmtid="{D5CDD505-2E9C-101B-9397-08002B2CF9AE}" pid="7" name="MSIP_Label_85cb5ca7-451c-4054-afac-7ba7121b6540_Application">
    <vt:lpwstr>Microsoft Azure Information Protection</vt:lpwstr>
  </property>
  <property fmtid="{D5CDD505-2E9C-101B-9397-08002B2CF9AE}" pid="8" name="MSIP_Label_85cb5ca7-451c-4054-afac-7ba7121b6540_Extended_MSFT_Method">
    <vt:lpwstr>Manual</vt:lpwstr>
  </property>
  <property fmtid="{D5CDD505-2E9C-101B-9397-08002B2CF9AE}" pid="9" name="Sensitivity">
    <vt:lpwstr>Personal</vt:lpwstr>
  </property>
  <property fmtid="{D5CDD505-2E9C-101B-9397-08002B2CF9AE}" pid="10" name="ContentTypeId">
    <vt:lpwstr>0x01010060FA3C0C86B6F74BBA11D242FD2AEF83</vt:lpwstr>
  </property>
</Properties>
</file>